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4" r:id="rId19"/>
    <p:sldId id="272" r:id="rId20"/>
    <p:sldId id="279" r:id="rId21"/>
    <p:sldId id="275" r:id="rId22"/>
    <p:sldId id="276" r:id="rId23"/>
    <p:sldId id="277" r:id="rId24"/>
    <p:sldId id="278"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80"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80B8A9D-9DAB-4326-A188-BBD52F0FD2CF}" type="datetimeFigureOut">
              <a:rPr lang="cs-CZ" smtClean="0"/>
              <a:t>9.12.2014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316953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80B8A9D-9DAB-4326-A188-BBD52F0FD2CF}" type="datetimeFigureOut">
              <a:rPr lang="cs-CZ" smtClean="0"/>
              <a:t>9.12.2014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418092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80B8A9D-9DAB-4326-A188-BBD52F0FD2CF}" type="datetimeFigureOut">
              <a:rPr lang="cs-CZ" smtClean="0"/>
              <a:t>9.12.2014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249321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80B8A9D-9DAB-4326-A188-BBD52F0FD2CF}" type="datetimeFigureOut">
              <a:rPr lang="cs-CZ" smtClean="0"/>
              <a:t>9.12.2014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145796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80B8A9D-9DAB-4326-A188-BBD52F0FD2CF}" type="datetimeFigureOut">
              <a:rPr lang="cs-CZ" smtClean="0"/>
              <a:t>9.12.2014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56256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80B8A9D-9DAB-4326-A188-BBD52F0FD2CF}" type="datetimeFigureOut">
              <a:rPr lang="cs-CZ" smtClean="0"/>
              <a:t>9.12.2014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295616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80B8A9D-9DAB-4326-A188-BBD52F0FD2CF}" type="datetimeFigureOut">
              <a:rPr lang="cs-CZ" smtClean="0"/>
              <a:t>9.12.2014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165727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80B8A9D-9DAB-4326-A188-BBD52F0FD2CF}" type="datetimeFigureOut">
              <a:rPr lang="cs-CZ" smtClean="0"/>
              <a:t>9.12.2014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148122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80B8A9D-9DAB-4326-A188-BBD52F0FD2CF}" type="datetimeFigureOut">
              <a:rPr lang="cs-CZ" smtClean="0"/>
              <a:t>9.12.2014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81102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80B8A9D-9DAB-4326-A188-BBD52F0FD2CF}" type="datetimeFigureOut">
              <a:rPr lang="cs-CZ" smtClean="0"/>
              <a:t>9.12.2014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241354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80B8A9D-9DAB-4326-A188-BBD52F0FD2CF}" type="datetimeFigureOut">
              <a:rPr lang="cs-CZ" smtClean="0"/>
              <a:t>9.12.2014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77ACDD9-29ED-4F60-9772-7BD9901B1F6D}" type="slidenum">
              <a:rPr lang="cs-CZ" smtClean="0"/>
              <a:t>‹#›</a:t>
            </a:fld>
            <a:endParaRPr lang="cs-CZ"/>
          </a:p>
        </p:txBody>
      </p:sp>
    </p:spTree>
    <p:extLst>
      <p:ext uri="{BB962C8B-B14F-4D97-AF65-F5344CB8AC3E}">
        <p14:creationId xmlns:p14="http://schemas.microsoft.com/office/powerpoint/2010/main" val="242235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B8A9D-9DAB-4326-A188-BBD52F0FD2CF}" type="datetimeFigureOut">
              <a:rPr lang="cs-CZ" smtClean="0"/>
              <a:t>9.12.2014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ACDD9-29ED-4F60-9772-7BD9901B1F6D}" type="slidenum">
              <a:rPr lang="cs-CZ" smtClean="0"/>
              <a:t>‹#›</a:t>
            </a:fld>
            <a:endParaRPr lang="cs-CZ"/>
          </a:p>
        </p:txBody>
      </p:sp>
    </p:spTree>
    <p:extLst>
      <p:ext uri="{BB962C8B-B14F-4D97-AF65-F5344CB8AC3E}">
        <p14:creationId xmlns:p14="http://schemas.microsoft.com/office/powerpoint/2010/main" val="41163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s.wikipedia.org/w/index.php?title=Richard_Evans_Day&amp;action=edit&amp;redlink=1" TargetMode="External"/><Relationship Id="rId2" Type="http://schemas.openxmlformats.org/officeDocument/2006/relationships/hyperlink" Target="http://cs.wikipedia.org/w/index.php?title=William_Grylls_Adams&amp;action=edit&amp;redlink=1" TargetMode="External"/><Relationship Id="rId1" Type="http://schemas.openxmlformats.org/officeDocument/2006/relationships/slideLayout" Target="../slideLayouts/slideLayout1.xml"/><Relationship Id="rId6" Type="http://schemas.openxmlformats.org/officeDocument/2006/relationships/hyperlink" Target="http://cs.wikipedia.org/wiki/Fotoelektrick%C3%BD_jev" TargetMode="External"/><Relationship Id="rId5" Type="http://schemas.openxmlformats.org/officeDocument/2006/relationships/hyperlink" Target="http://cs.wikipedia.org/wiki/Platina" TargetMode="External"/><Relationship Id="rId4" Type="http://schemas.openxmlformats.org/officeDocument/2006/relationships/hyperlink" Target="http://cs.wikipedia.org/wiki/Sel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cez.cz/edee/content/microsites/solarni/k41.htm" TargetMode="External"/><Relationship Id="rId2" Type="http://schemas.openxmlformats.org/officeDocument/2006/relationships/hyperlink" Target="https://www.cez.cz/edee/content/microsites/solarni/k31.ht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476672"/>
            <a:ext cx="7772400" cy="1470025"/>
          </a:xfrm>
        </p:spPr>
        <p:txBody>
          <a:bodyPr/>
          <a:lstStyle/>
          <a:p>
            <a:r>
              <a:rPr lang="cs-CZ" u="sng" dirty="0" smtClean="0"/>
              <a:t>POLOVODIČE</a:t>
            </a:r>
            <a:br>
              <a:rPr lang="cs-CZ" u="sng" dirty="0" smtClean="0"/>
            </a:br>
            <a:r>
              <a:rPr lang="cs-CZ" u="sng" dirty="0" smtClean="0"/>
              <a:t>polovodivé materiály</a:t>
            </a:r>
            <a:endParaRPr lang="cs-CZ" u="sng" dirty="0"/>
          </a:p>
        </p:txBody>
      </p:sp>
      <p:sp>
        <p:nvSpPr>
          <p:cNvPr id="3" name="Podnadpis 2"/>
          <p:cNvSpPr>
            <a:spLocks noGrp="1"/>
          </p:cNvSpPr>
          <p:nvPr>
            <p:ph type="subTitle" idx="1"/>
          </p:nvPr>
        </p:nvSpPr>
        <p:spPr>
          <a:xfrm>
            <a:off x="539552" y="2132856"/>
            <a:ext cx="8280920" cy="4104456"/>
          </a:xfrm>
        </p:spPr>
        <p:txBody>
          <a:bodyPr>
            <a:normAutofit/>
          </a:bodyPr>
          <a:lstStyle/>
          <a:p>
            <a:r>
              <a:rPr lang="cs-CZ" dirty="0">
                <a:solidFill>
                  <a:schemeClr val="tx1"/>
                </a:solidFill>
              </a:rPr>
              <a:t>Za </a:t>
            </a:r>
            <a:r>
              <a:rPr lang="cs-CZ" dirty="0" smtClean="0">
                <a:solidFill>
                  <a:schemeClr val="tx1"/>
                </a:solidFill>
              </a:rPr>
              <a:t>polovodiče </a:t>
            </a:r>
            <a:r>
              <a:rPr lang="cs-CZ" dirty="0">
                <a:solidFill>
                  <a:schemeClr val="tx1"/>
                </a:solidFill>
              </a:rPr>
              <a:t>považujeme látky, které z </a:t>
            </a:r>
            <a:r>
              <a:rPr lang="cs-CZ" dirty="0" smtClean="0">
                <a:solidFill>
                  <a:schemeClr val="tx1"/>
                </a:solidFill>
              </a:rPr>
              <a:t>hlediska </a:t>
            </a:r>
            <a:r>
              <a:rPr lang="cs-CZ" dirty="0">
                <a:solidFill>
                  <a:schemeClr val="tx1"/>
                </a:solidFill>
              </a:rPr>
              <a:t>elektrické vodivosti </a:t>
            </a:r>
            <a:r>
              <a:rPr lang="cs-CZ" dirty="0" smtClean="0">
                <a:solidFill>
                  <a:schemeClr val="tx1"/>
                </a:solidFill>
              </a:rPr>
              <a:t>tvoří mezičlánek mezi </a:t>
            </a:r>
            <a:r>
              <a:rPr lang="cs-CZ" dirty="0">
                <a:solidFill>
                  <a:schemeClr val="tx1"/>
                </a:solidFill>
              </a:rPr>
              <a:t>elektricky vodivými látkami a elektricky nevodivými látkami. </a:t>
            </a:r>
            <a:r>
              <a:rPr lang="cs-CZ" dirty="0" smtClean="0">
                <a:solidFill>
                  <a:schemeClr val="tx1"/>
                </a:solidFill>
              </a:rPr>
              <a:t>Polovodiče </a:t>
            </a:r>
            <a:r>
              <a:rPr lang="cs-CZ" dirty="0">
                <a:solidFill>
                  <a:schemeClr val="tx1"/>
                </a:solidFill>
              </a:rPr>
              <a:t>mají </a:t>
            </a:r>
            <a:r>
              <a:rPr lang="cs-CZ" dirty="0" smtClean="0">
                <a:solidFill>
                  <a:schemeClr val="tx1"/>
                </a:solidFill>
              </a:rPr>
              <a:t>některé vlastnosti společné </a:t>
            </a:r>
            <a:r>
              <a:rPr lang="cs-CZ" dirty="0">
                <a:solidFill>
                  <a:schemeClr val="tx1"/>
                </a:solidFill>
              </a:rPr>
              <a:t>s kovy (</a:t>
            </a:r>
            <a:r>
              <a:rPr lang="cs-CZ" dirty="0" smtClean="0">
                <a:solidFill>
                  <a:schemeClr val="tx1"/>
                </a:solidFill>
              </a:rPr>
              <a:t>např. </a:t>
            </a:r>
            <a:r>
              <a:rPr lang="cs-CZ" dirty="0">
                <a:solidFill>
                  <a:schemeClr val="tx1"/>
                </a:solidFill>
              </a:rPr>
              <a:t>mechanismus elektrické vodivosti), v </a:t>
            </a:r>
            <a:r>
              <a:rPr lang="cs-CZ" dirty="0" smtClean="0">
                <a:solidFill>
                  <a:schemeClr val="tx1"/>
                </a:solidFill>
              </a:rPr>
              <a:t>jiných se </a:t>
            </a:r>
            <a:r>
              <a:rPr lang="cs-CZ" dirty="0">
                <a:solidFill>
                  <a:schemeClr val="tx1"/>
                </a:solidFill>
              </a:rPr>
              <a:t>podobají </a:t>
            </a:r>
            <a:r>
              <a:rPr lang="cs-CZ" dirty="0" smtClean="0">
                <a:solidFill>
                  <a:schemeClr val="tx1"/>
                </a:solidFill>
              </a:rPr>
              <a:t>izolantům </a:t>
            </a:r>
            <a:r>
              <a:rPr lang="cs-CZ" dirty="0">
                <a:solidFill>
                  <a:schemeClr val="tx1"/>
                </a:solidFill>
              </a:rPr>
              <a:t>(</a:t>
            </a:r>
            <a:r>
              <a:rPr lang="cs-CZ" dirty="0" smtClean="0">
                <a:solidFill>
                  <a:schemeClr val="tx1"/>
                </a:solidFill>
              </a:rPr>
              <a:t>např. </a:t>
            </a:r>
            <a:r>
              <a:rPr lang="cs-CZ" dirty="0">
                <a:solidFill>
                  <a:schemeClr val="tx1"/>
                </a:solidFill>
              </a:rPr>
              <a:t>výrazná závislost vodivosti na </a:t>
            </a:r>
            <a:r>
              <a:rPr lang="cs-CZ" dirty="0" smtClean="0">
                <a:solidFill>
                  <a:schemeClr val="tx1"/>
                </a:solidFill>
              </a:rPr>
              <a:t>teplotě). </a:t>
            </a:r>
            <a:endParaRPr lang="cs-CZ" dirty="0">
              <a:solidFill>
                <a:schemeClr val="tx1"/>
              </a:solidFill>
            </a:endParaRPr>
          </a:p>
          <a:p>
            <a:endParaRPr lang="cs-CZ" dirty="0"/>
          </a:p>
        </p:txBody>
      </p:sp>
    </p:spTree>
    <p:extLst>
      <p:ext uri="{BB962C8B-B14F-4D97-AF65-F5344CB8AC3E}">
        <p14:creationId xmlns:p14="http://schemas.microsoft.com/office/powerpoint/2010/main" val="3127110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r>
              <a:rPr lang="cs-CZ" altLang="cs-CZ"/>
              <a:t>Vytvoření PN přechodu</a:t>
            </a:r>
          </a:p>
          <a:p>
            <a:pPr>
              <a:buFont typeface="Arial" charset="0"/>
              <a:buChar char="-"/>
            </a:pPr>
            <a:r>
              <a:rPr lang="cs-CZ" altLang="cs-CZ" sz="2000"/>
              <a:t>Většina polovodičových prvků má oblasti jak z čistého materiálu typu P, tak z čistého materiálu typu N. Mezi nimi proto nutně dochází ke vzniku přechodové oblasti.</a:t>
            </a:r>
          </a:p>
          <a:p>
            <a:pPr>
              <a:buFont typeface="Arial" charset="0"/>
              <a:buChar char="-"/>
            </a:pPr>
            <a:r>
              <a:rPr lang="cs-CZ" altLang="cs-CZ" sz="2000"/>
              <a:t>Aby mohly přechody PN bezvadně pracovat, musí materiál typu P v místě styku s materiálem typu N přecházet rovnoměrně do materiálu N (a obdobně naopak). Této rovnoměrnosti je možné dosáhnout při výrobě difuzními pochody</a:t>
            </a:r>
          </a:p>
        </p:txBody>
      </p:sp>
      <p:grpSp>
        <p:nvGrpSpPr>
          <p:cNvPr id="7204" name="Group 36"/>
          <p:cNvGrpSpPr>
            <a:grpSpLocks/>
          </p:cNvGrpSpPr>
          <p:nvPr/>
        </p:nvGrpSpPr>
        <p:grpSpPr bwMode="auto">
          <a:xfrm>
            <a:off x="3203575" y="2997200"/>
            <a:ext cx="2808288" cy="1773238"/>
            <a:chOff x="2381" y="2069"/>
            <a:chExt cx="1769" cy="1117"/>
          </a:xfrm>
        </p:grpSpPr>
        <p:grpSp>
          <p:nvGrpSpPr>
            <p:cNvPr id="7202" name="Group 34"/>
            <p:cNvGrpSpPr>
              <a:grpSpLocks/>
            </p:cNvGrpSpPr>
            <p:nvPr/>
          </p:nvGrpSpPr>
          <p:grpSpPr bwMode="auto">
            <a:xfrm>
              <a:off x="2381" y="2069"/>
              <a:ext cx="1769" cy="1117"/>
              <a:chOff x="2018" y="1888"/>
              <a:chExt cx="1769" cy="1117"/>
            </a:xfrm>
          </p:grpSpPr>
          <p:grpSp>
            <p:nvGrpSpPr>
              <p:cNvPr id="7183" name="Group 15"/>
              <p:cNvGrpSpPr>
                <a:grpSpLocks/>
              </p:cNvGrpSpPr>
              <p:nvPr/>
            </p:nvGrpSpPr>
            <p:grpSpPr bwMode="auto">
              <a:xfrm>
                <a:off x="2018" y="1888"/>
                <a:ext cx="1769" cy="1117"/>
                <a:chOff x="2018" y="3203"/>
                <a:chExt cx="1769" cy="1117"/>
              </a:xfrm>
            </p:grpSpPr>
            <p:sp>
              <p:nvSpPr>
                <p:cNvPr id="7177" name="Oval 9"/>
                <p:cNvSpPr>
                  <a:spLocks noChangeArrowheads="1"/>
                </p:cNvSpPr>
                <p:nvPr/>
              </p:nvSpPr>
              <p:spPr bwMode="auto">
                <a:xfrm>
                  <a:off x="2426" y="3340"/>
                  <a:ext cx="862" cy="681"/>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cs-CZ"/>
                </a:p>
              </p:txBody>
            </p:sp>
            <p:sp>
              <p:nvSpPr>
                <p:cNvPr id="7172" name="Rectangle 4"/>
                <p:cNvSpPr>
                  <a:spLocks noChangeArrowheads="1"/>
                </p:cNvSpPr>
                <p:nvPr/>
              </p:nvSpPr>
              <p:spPr bwMode="auto">
                <a:xfrm>
                  <a:off x="2018" y="3612"/>
                  <a:ext cx="1769" cy="54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cs-CZ"/>
                </a:p>
              </p:txBody>
            </p:sp>
            <p:sp>
              <p:nvSpPr>
                <p:cNvPr id="7176" name="Rectangle 8"/>
                <p:cNvSpPr>
                  <a:spLocks noChangeArrowheads="1"/>
                </p:cNvSpPr>
                <p:nvPr/>
              </p:nvSpPr>
              <p:spPr bwMode="auto">
                <a:xfrm>
                  <a:off x="2290" y="3612"/>
                  <a:ext cx="11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cs-CZ"/>
                </a:p>
              </p:txBody>
            </p:sp>
            <p:sp>
              <p:nvSpPr>
                <p:cNvPr id="7178" name="Line 10"/>
                <p:cNvSpPr>
                  <a:spLocks noChangeShapeType="1"/>
                </p:cNvSpPr>
                <p:nvPr/>
              </p:nvSpPr>
              <p:spPr bwMode="auto">
                <a:xfrm flipV="1">
                  <a:off x="2699" y="3339"/>
                  <a:ext cx="317" cy="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p>
                  <a:endParaRPr lang="cs-CZ"/>
                </a:p>
              </p:txBody>
            </p:sp>
            <p:sp>
              <p:nvSpPr>
                <p:cNvPr id="7179" name="Line 11"/>
                <p:cNvSpPr>
                  <a:spLocks noChangeShapeType="1"/>
                </p:cNvSpPr>
                <p:nvPr/>
              </p:nvSpPr>
              <p:spPr bwMode="auto">
                <a:xfrm flipV="1">
                  <a:off x="2835" y="3203"/>
                  <a:ext cx="0" cy="13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p>
                  <a:endParaRPr lang="cs-CZ"/>
                </a:p>
              </p:txBody>
            </p:sp>
            <p:sp>
              <p:nvSpPr>
                <p:cNvPr id="7180" name="Line 12"/>
                <p:cNvSpPr>
                  <a:spLocks noChangeShapeType="1"/>
                </p:cNvSpPr>
                <p:nvPr/>
              </p:nvSpPr>
              <p:spPr bwMode="auto">
                <a:xfrm>
                  <a:off x="2699" y="4156"/>
                  <a:ext cx="3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p>
                  <a:endParaRPr lang="cs-CZ"/>
                </a:p>
              </p:txBody>
            </p:sp>
            <p:sp>
              <p:nvSpPr>
                <p:cNvPr id="7181" name="Line 13"/>
                <p:cNvSpPr>
                  <a:spLocks noChangeShapeType="1"/>
                </p:cNvSpPr>
                <p:nvPr/>
              </p:nvSpPr>
              <p:spPr bwMode="auto">
                <a:xfrm>
                  <a:off x="2835" y="432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p>
                  <a:endParaRPr lang="cs-CZ"/>
                </a:p>
              </p:txBody>
            </p:sp>
            <p:sp>
              <p:nvSpPr>
                <p:cNvPr id="7182" name="Line 14"/>
                <p:cNvSpPr>
                  <a:spLocks noChangeShapeType="1"/>
                </p:cNvSpPr>
                <p:nvPr/>
              </p:nvSpPr>
              <p:spPr bwMode="auto">
                <a:xfrm>
                  <a:off x="2880" y="4156"/>
                  <a:ext cx="0" cy="1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p>
                  <a:endParaRPr lang="cs-CZ"/>
                </a:p>
              </p:txBody>
            </p:sp>
          </p:grpSp>
          <p:sp>
            <p:nvSpPr>
              <p:cNvPr id="7192" name="Line 24"/>
              <p:cNvSpPr>
                <a:spLocks noChangeShapeType="1"/>
              </p:cNvSpPr>
              <p:nvPr/>
            </p:nvSpPr>
            <p:spPr bwMode="auto">
              <a:xfrm>
                <a:off x="2789" y="220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93" name="Line 25"/>
              <p:cNvSpPr>
                <a:spLocks noChangeShapeType="1"/>
              </p:cNvSpPr>
              <p:nvPr/>
            </p:nvSpPr>
            <p:spPr bwMode="auto">
              <a:xfrm>
                <a:off x="2925" y="220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94" name="Line 26"/>
              <p:cNvSpPr>
                <a:spLocks noChangeShapeType="1"/>
              </p:cNvSpPr>
              <p:nvPr/>
            </p:nvSpPr>
            <p:spPr bwMode="auto">
              <a:xfrm>
                <a:off x="3061" y="2205"/>
                <a:ext cx="0"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96" name="Oval 28"/>
              <p:cNvSpPr>
                <a:spLocks noChangeArrowheads="1"/>
              </p:cNvSpPr>
              <p:nvPr/>
            </p:nvSpPr>
            <p:spPr bwMode="auto">
              <a:xfrm>
                <a:off x="2608" y="2160"/>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197" name="Oval 29"/>
              <p:cNvSpPr>
                <a:spLocks noChangeArrowheads="1"/>
              </p:cNvSpPr>
              <p:nvPr/>
            </p:nvSpPr>
            <p:spPr bwMode="auto">
              <a:xfrm>
                <a:off x="2789" y="2160"/>
                <a:ext cx="45"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198" name="Oval 30"/>
              <p:cNvSpPr>
                <a:spLocks noChangeArrowheads="1"/>
              </p:cNvSpPr>
              <p:nvPr/>
            </p:nvSpPr>
            <p:spPr bwMode="auto">
              <a:xfrm flipH="1">
                <a:off x="2925" y="2160"/>
                <a:ext cx="46"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199" name="Oval 31"/>
              <p:cNvSpPr>
                <a:spLocks noChangeArrowheads="1"/>
              </p:cNvSpPr>
              <p:nvPr/>
            </p:nvSpPr>
            <p:spPr bwMode="auto">
              <a:xfrm>
                <a:off x="3061" y="2160"/>
                <a:ext cx="46" cy="4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7195" name="Line 27"/>
            <p:cNvSpPr>
              <a:spLocks noChangeShapeType="1"/>
            </p:cNvSpPr>
            <p:nvPr/>
          </p:nvSpPr>
          <p:spPr bwMode="auto">
            <a:xfrm flipH="1">
              <a:off x="2835" y="2387"/>
              <a:ext cx="136"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7170" name="AutoShape 2"/>
          <p:cNvSpPr>
            <a:spLocks noGrp="1" noChangeArrowheads="1"/>
          </p:cNvSpPr>
          <p:nvPr>
            <p:ph type="title"/>
          </p:nvPr>
        </p:nvSpPr>
        <p:spPr/>
        <p:txBody>
          <a:bodyPr/>
          <a:lstStyle/>
          <a:p>
            <a:r>
              <a:rPr lang="cs-CZ" altLang="cs-CZ"/>
              <a:t>PŘECHOD PN</a:t>
            </a:r>
          </a:p>
        </p:txBody>
      </p:sp>
      <p:sp>
        <p:nvSpPr>
          <p:cNvPr id="7184" name="Line 16"/>
          <p:cNvSpPr>
            <a:spLocks noChangeShapeType="1"/>
          </p:cNvSpPr>
          <p:nvPr/>
        </p:nvSpPr>
        <p:spPr bwMode="auto">
          <a:xfrm flipV="1">
            <a:off x="5076825" y="2997200"/>
            <a:ext cx="6477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85" name="Text Box 17"/>
          <p:cNvSpPr txBox="1">
            <a:spLocks noChangeArrowheads="1"/>
          </p:cNvSpPr>
          <p:nvPr/>
        </p:nvSpPr>
        <p:spPr bwMode="auto">
          <a:xfrm>
            <a:off x="5867400" y="2781300"/>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cs-CZ" altLang="cs-CZ" sz="1800"/>
          </a:p>
        </p:txBody>
      </p:sp>
      <p:sp>
        <p:nvSpPr>
          <p:cNvPr id="7186" name="Text Box 18"/>
          <p:cNvSpPr txBox="1">
            <a:spLocks noChangeArrowheads="1"/>
          </p:cNvSpPr>
          <p:nvPr/>
        </p:nvSpPr>
        <p:spPr bwMode="auto">
          <a:xfrm>
            <a:off x="5724525" y="2781300"/>
            <a:ext cx="2089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Čisté indium</a:t>
            </a:r>
          </a:p>
        </p:txBody>
      </p:sp>
      <p:sp>
        <p:nvSpPr>
          <p:cNvPr id="7187" name="Text Box 19"/>
          <p:cNvSpPr txBox="1">
            <a:spLocks noChangeArrowheads="1"/>
          </p:cNvSpPr>
          <p:nvPr/>
        </p:nvSpPr>
        <p:spPr bwMode="auto">
          <a:xfrm>
            <a:off x="4211638" y="2708275"/>
            <a:ext cx="720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anoda</a:t>
            </a:r>
          </a:p>
        </p:txBody>
      </p:sp>
      <p:sp>
        <p:nvSpPr>
          <p:cNvPr id="7188" name="Text Box 20"/>
          <p:cNvSpPr txBox="1">
            <a:spLocks noChangeArrowheads="1"/>
          </p:cNvSpPr>
          <p:nvPr/>
        </p:nvSpPr>
        <p:spPr bwMode="auto">
          <a:xfrm>
            <a:off x="4284663" y="4797425"/>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katoda</a:t>
            </a:r>
          </a:p>
        </p:txBody>
      </p:sp>
      <p:sp>
        <p:nvSpPr>
          <p:cNvPr id="7189" name="Text Box 21"/>
          <p:cNvSpPr txBox="1">
            <a:spLocks noChangeArrowheads="1"/>
          </p:cNvSpPr>
          <p:nvPr/>
        </p:nvSpPr>
        <p:spPr bwMode="auto">
          <a:xfrm>
            <a:off x="4356100" y="4149725"/>
            <a:ext cx="201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N-Si</a:t>
            </a:r>
          </a:p>
        </p:txBody>
      </p:sp>
      <p:sp>
        <p:nvSpPr>
          <p:cNvPr id="7190" name="Text Box 22"/>
          <p:cNvSpPr txBox="1">
            <a:spLocks noChangeArrowheads="1"/>
          </p:cNvSpPr>
          <p:nvPr/>
        </p:nvSpPr>
        <p:spPr bwMode="auto">
          <a:xfrm>
            <a:off x="4356100" y="3716338"/>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P-Si</a:t>
            </a:r>
          </a:p>
        </p:txBody>
      </p:sp>
      <p:sp>
        <p:nvSpPr>
          <p:cNvPr id="7200" name="Line 32"/>
          <p:cNvSpPr>
            <a:spLocks noChangeShapeType="1"/>
          </p:cNvSpPr>
          <p:nvPr/>
        </p:nvSpPr>
        <p:spPr bwMode="auto">
          <a:xfrm flipV="1">
            <a:off x="3563938" y="4005263"/>
            <a:ext cx="21590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201" name="Text Box 33"/>
          <p:cNvSpPr txBox="1">
            <a:spLocks noChangeArrowheads="1"/>
          </p:cNvSpPr>
          <p:nvPr/>
        </p:nvSpPr>
        <p:spPr bwMode="auto">
          <a:xfrm>
            <a:off x="2987675" y="4797425"/>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Přechod PN</a:t>
            </a:r>
          </a:p>
        </p:txBody>
      </p:sp>
      <p:sp>
        <p:nvSpPr>
          <p:cNvPr id="7205" name="Text Box 37"/>
          <p:cNvSpPr txBox="1">
            <a:spLocks noChangeArrowheads="1"/>
          </p:cNvSpPr>
          <p:nvPr/>
        </p:nvSpPr>
        <p:spPr bwMode="auto">
          <a:xfrm>
            <a:off x="1258888" y="5661025"/>
            <a:ext cx="7273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sz="2000"/>
              <a:t>Princip výroby přechodu PN, který nemá nepravidelnosti</a:t>
            </a:r>
          </a:p>
        </p:txBody>
      </p:sp>
    </p:spTree>
    <p:extLst>
      <p:ext uri="{BB962C8B-B14F-4D97-AF65-F5344CB8AC3E}">
        <p14:creationId xmlns:p14="http://schemas.microsoft.com/office/powerpoint/2010/main" val="1239996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hidden"/>
                                      </p:to>
                                    </p:set>
                                  </p:childTnLst>
                                </p:cTn>
                              </p:par>
                              <p:par>
                                <p:cTn id="11" presetID="5" presetClass="entr" presetSubtype="10" fill="hold" grpId="0" nodeType="withEffect">
                                  <p:stCondLst>
                                    <p:cond delay="0"/>
                                  </p:stCondLst>
                                  <p:childTnLst>
                                    <p:set>
                                      <p:cBhvr>
                                        <p:cTn id="12" dur="1" fill="hold">
                                          <p:stCondLst>
                                            <p:cond delay="0"/>
                                          </p:stCondLst>
                                        </p:cTn>
                                        <p:tgtEl>
                                          <p:spTgt spid="7205"/>
                                        </p:tgtEl>
                                        <p:attrNameLst>
                                          <p:attrName>style.visibility</p:attrName>
                                        </p:attrNameLst>
                                      </p:cBhvr>
                                      <p:to>
                                        <p:strVal val="visible"/>
                                      </p:to>
                                    </p:set>
                                    <p:animEffect transition="in" filter="checkerboard(across)">
                                      <p:cBhvr>
                                        <p:cTn id="13" dur="500"/>
                                        <p:tgtEl>
                                          <p:spTgt spid="7205"/>
                                        </p:tgtEl>
                                      </p:cBhvr>
                                    </p:animEffect>
                                  </p:childTnLst>
                                </p:cTn>
                              </p:par>
                              <p:par>
                                <p:cTn id="14" presetID="1" presetClass="entr" presetSubtype="0" fill="hold" nodeType="withEffect">
                                  <p:stCondLst>
                                    <p:cond delay="0"/>
                                  </p:stCondLst>
                                  <p:childTnLst>
                                    <p:set>
                                      <p:cBhvr>
                                        <p:cTn id="15" dur="1" fill="hold">
                                          <p:stCondLst>
                                            <p:cond delay="0"/>
                                          </p:stCondLst>
                                        </p:cTn>
                                        <p:tgtEl>
                                          <p:spTgt spid="7204"/>
                                        </p:tgtEl>
                                        <p:attrNameLst>
                                          <p:attrName>style.visibility</p:attrName>
                                        </p:attrNameLst>
                                      </p:cBhvr>
                                      <p:to>
                                        <p:strVal val="visible"/>
                                      </p:to>
                                    </p:set>
                                  </p:childTnLst>
                                </p:cTn>
                              </p:par>
                              <p:par>
                                <p:cTn id="16" presetID="20" presetClass="entr" presetSubtype="0" fill="hold" grpId="0" nodeType="withEffect">
                                  <p:stCondLst>
                                    <p:cond delay="0"/>
                                  </p:stCondLst>
                                  <p:childTnLst>
                                    <p:set>
                                      <p:cBhvr>
                                        <p:cTn id="17" dur="1" fill="hold">
                                          <p:stCondLst>
                                            <p:cond delay="0"/>
                                          </p:stCondLst>
                                        </p:cTn>
                                        <p:tgtEl>
                                          <p:spTgt spid="7186"/>
                                        </p:tgtEl>
                                        <p:attrNameLst>
                                          <p:attrName>style.visibility</p:attrName>
                                        </p:attrNameLst>
                                      </p:cBhvr>
                                      <p:to>
                                        <p:strVal val="visible"/>
                                      </p:to>
                                    </p:set>
                                    <p:animEffect transition="in" filter="wedge">
                                      <p:cBhvr>
                                        <p:cTn id="18" dur="2000"/>
                                        <p:tgtEl>
                                          <p:spTgt spid="7186"/>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7184"/>
                                        </p:tgtEl>
                                        <p:attrNameLst>
                                          <p:attrName>style.visibility</p:attrName>
                                        </p:attrNameLst>
                                      </p:cBhvr>
                                      <p:to>
                                        <p:strVal val="visible"/>
                                      </p:to>
                                    </p:set>
                                    <p:animEffect transition="in" filter="wedge">
                                      <p:cBhvr>
                                        <p:cTn id="21" dur="2000"/>
                                        <p:tgtEl>
                                          <p:spTgt spid="7184"/>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7187"/>
                                        </p:tgtEl>
                                        <p:attrNameLst>
                                          <p:attrName>style.visibility</p:attrName>
                                        </p:attrNameLst>
                                      </p:cBhvr>
                                      <p:to>
                                        <p:strVal val="visible"/>
                                      </p:to>
                                    </p:set>
                                    <p:animEffect transition="in" filter="wedge">
                                      <p:cBhvr>
                                        <p:cTn id="24" dur="2000"/>
                                        <p:tgtEl>
                                          <p:spTgt spid="7187"/>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7200"/>
                                        </p:tgtEl>
                                        <p:attrNameLst>
                                          <p:attrName>style.visibility</p:attrName>
                                        </p:attrNameLst>
                                      </p:cBhvr>
                                      <p:to>
                                        <p:strVal val="visible"/>
                                      </p:to>
                                    </p:set>
                                    <p:animEffect transition="in" filter="wedge">
                                      <p:cBhvr>
                                        <p:cTn id="27" dur="2000"/>
                                        <p:tgtEl>
                                          <p:spTgt spid="7200"/>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7188"/>
                                        </p:tgtEl>
                                        <p:attrNameLst>
                                          <p:attrName>style.visibility</p:attrName>
                                        </p:attrNameLst>
                                      </p:cBhvr>
                                      <p:to>
                                        <p:strVal val="visible"/>
                                      </p:to>
                                    </p:set>
                                    <p:animEffect transition="in" filter="wedge">
                                      <p:cBhvr>
                                        <p:cTn id="30" dur="2000"/>
                                        <p:tgtEl>
                                          <p:spTgt spid="7188"/>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7201"/>
                                        </p:tgtEl>
                                        <p:attrNameLst>
                                          <p:attrName>style.visibility</p:attrName>
                                        </p:attrNameLst>
                                      </p:cBhvr>
                                      <p:to>
                                        <p:strVal val="visible"/>
                                      </p:to>
                                    </p:set>
                                    <p:animEffect transition="in" filter="wedge">
                                      <p:cBhvr>
                                        <p:cTn id="33" dur="2000"/>
                                        <p:tgtEl>
                                          <p:spTgt spid="7201"/>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7189"/>
                                        </p:tgtEl>
                                        <p:attrNameLst>
                                          <p:attrName>style.visibility</p:attrName>
                                        </p:attrNameLst>
                                      </p:cBhvr>
                                      <p:to>
                                        <p:strVal val="visible"/>
                                      </p:to>
                                    </p:set>
                                    <p:animEffect transition="in" filter="wedge">
                                      <p:cBhvr>
                                        <p:cTn id="36" dur="2000"/>
                                        <p:tgtEl>
                                          <p:spTgt spid="7189"/>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7190"/>
                                        </p:tgtEl>
                                        <p:attrNameLst>
                                          <p:attrName>style.visibility</p:attrName>
                                        </p:attrNameLst>
                                      </p:cBhvr>
                                      <p:to>
                                        <p:strVal val="visible"/>
                                      </p:to>
                                    </p:set>
                                    <p:animEffect transition="in" filter="wedge">
                                      <p:cBhvr>
                                        <p:cTn id="39" dur="20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animBg="1"/>
      <p:bldP spid="7186" grpId="0"/>
      <p:bldP spid="7187" grpId="0"/>
      <p:bldP spid="7188" grpId="0"/>
      <p:bldP spid="7189" grpId="0"/>
      <p:bldP spid="7190" grpId="0"/>
      <p:bldP spid="7200" grpId="0" animBg="1"/>
      <p:bldP spid="7201" grpId="0"/>
      <p:bldP spid="72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755650" y="765175"/>
            <a:ext cx="7924800" cy="1143000"/>
          </a:xfrm>
        </p:spPr>
        <p:txBody>
          <a:bodyPr/>
          <a:lstStyle/>
          <a:p>
            <a:r>
              <a:rPr lang="cs-CZ" altLang="cs-CZ" sz="3200"/>
              <a:t>Polovodič PN bez připojeného napětí</a:t>
            </a:r>
          </a:p>
        </p:txBody>
      </p:sp>
      <p:grpSp>
        <p:nvGrpSpPr>
          <p:cNvPr id="8270" name="Group 78"/>
          <p:cNvGrpSpPr>
            <a:grpSpLocks/>
          </p:cNvGrpSpPr>
          <p:nvPr/>
        </p:nvGrpSpPr>
        <p:grpSpPr bwMode="auto">
          <a:xfrm>
            <a:off x="2339975" y="2349500"/>
            <a:ext cx="4968875" cy="2389188"/>
            <a:chOff x="1519" y="1797"/>
            <a:chExt cx="3130" cy="1505"/>
          </a:xfrm>
        </p:grpSpPr>
        <p:grpSp>
          <p:nvGrpSpPr>
            <p:cNvPr id="8206" name="Group 14"/>
            <p:cNvGrpSpPr>
              <a:grpSpLocks/>
            </p:cNvGrpSpPr>
            <p:nvPr/>
          </p:nvGrpSpPr>
          <p:grpSpPr bwMode="auto">
            <a:xfrm>
              <a:off x="1519" y="1797"/>
              <a:ext cx="2902" cy="908"/>
              <a:chOff x="1429" y="1706"/>
              <a:chExt cx="2902" cy="908"/>
            </a:xfrm>
          </p:grpSpPr>
          <p:grpSp>
            <p:nvGrpSpPr>
              <p:cNvPr id="8198" name="Group 6"/>
              <p:cNvGrpSpPr>
                <a:grpSpLocks/>
              </p:cNvGrpSpPr>
              <p:nvPr/>
            </p:nvGrpSpPr>
            <p:grpSpPr bwMode="auto">
              <a:xfrm>
                <a:off x="1837" y="1888"/>
                <a:ext cx="2085" cy="725"/>
                <a:chOff x="1655" y="1616"/>
                <a:chExt cx="2630" cy="725"/>
              </a:xfrm>
            </p:grpSpPr>
            <p:sp>
              <p:nvSpPr>
                <p:cNvPr id="8196" name="Rectangle 4"/>
                <p:cNvSpPr>
                  <a:spLocks noChangeArrowheads="1"/>
                </p:cNvSpPr>
                <p:nvPr/>
              </p:nvSpPr>
              <p:spPr bwMode="auto">
                <a:xfrm>
                  <a:off x="1655" y="1616"/>
                  <a:ext cx="2630" cy="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197" name="Rectangle 5"/>
                <p:cNvSpPr>
                  <a:spLocks noChangeArrowheads="1"/>
                </p:cNvSpPr>
                <p:nvPr/>
              </p:nvSpPr>
              <p:spPr bwMode="auto">
                <a:xfrm>
                  <a:off x="1655" y="1616"/>
                  <a:ext cx="1315" cy="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8200" name="Line 8"/>
              <p:cNvSpPr>
                <a:spLocks noChangeShapeType="1"/>
              </p:cNvSpPr>
              <p:nvPr/>
            </p:nvSpPr>
            <p:spPr bwMode="auto">
              <a:xfrm>
                <a:off x="1837" y="1888"/>
                <a:ext cx="0" cy="72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01" name="Line 9"/>
              <p:cNvSpPr>
                <a:spLocks noChangeShapeType="1"/>
              </p:cNvSpPr>
              <p:nvPr/>
            </p:nvSpPr>
            <p:spPr bwMode="auto">
              <a:xfrm>
                <a:off x="3923" y="1888"/>
                <a:ext cx="0" cy="72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02" name="Line 10"/>
              <p:cNvSpPr>
                <a:spLocks noChangeShapeType="1"/>
              </p:cNvSpPr>
              <p:nvPr/>
            </p:nvSpPr>
            <p:spPr bwMode="auto">
              <a:xfrm flipH="1">
                <a:off x="1429" y="2251"/>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03" name="Line 11"/>
              <p:cNvSpPr>
                <a:spLocks noChangeShapeType="1"/>
              </p:cNvSpPr>
              <p:nvPr/>
            </p:nvSpPr>
            <p:spPr bwMode="auto">
              <a:xfrm flipH="1">
                <a:off x="3923" y="2251"/>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04" name="Text Box 12"/>
              <p:cNvSpPr txBox="1">
                <a:spLocks noChangeArrowheads="1"/>
              </p:cNvSpPr>
              <p:nvPr/>
            </p:nvSpPr>
            <p:spPr bwMode="auto">
              <a:xfrm>
                <a:off x="1973" y="1706"/>
                <a:ext cx="10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Polovodič P</a:t>
                </a:r>
              </a:p>
            </p:txBody>
          </p:sp>
          <p:sp>
            <p:nvSpPr>
              <p:cNvPr id="8205" name="Text Box 13"/>
              <p:cNvSpPr txBox="1">
                <a:spLocks noChangeArrowheads="1"/>
              </p:cNvSpPr>
              <p:nvPr/>
            </p:nvSpPr>
            <p:spPr bwMode="auto">
              <a:xfrm>
                <a:off x="3107" y="1706"/>
                <a:ext cx="10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Polovodič N</a:t>
                </a:r>
              </a:p>
            </p:txBody>
          </p:sp>
        </p:grpSp>
        <p:grpSp>
          <p:nvGrpSpPr>
            <p:cNvPr id="8219" name="Group 27"/>
            <p:cNvGrpSpPr>
              <a:grpSpLocks/>
            </p:cNvGrpSpPr>
            <p:nvPr/>
          </p:nvGrpSpPr>
          <p:grpSpPr bwMode="auto">
            <a:xfrm>
              <a:off x="2018" y="2069"/>
              <a:ext cx="181" cy="181"/>
              <a:chOff x="1202" y="3158"/>
              <a:chExt cx="181" cy="181"/>
            </a:xfrm>
          </p:grpSpPr>
          <p:sp>
            <p:nvSpPr>
              <p:cNvPr id="8207" name="Oval 15"/>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8218" name="Group 26"/>
              <p:cNvGrpSpPr>
                <a:grpSpLocks/>
              </p:cNvGrpSpPr>
              <p:nvPr/>
            </p:nvGrpSpPr>
            <p:grpSpPr bwMode="auto">
              <a:xfrm>
                <a:off x="1247" y="3203"/>
                <a:ext cx="90" cy="90"/>
                <a:chOff x="1701" y="3385"/>
                <a:chExt cx="90" cy="90"/>
              </a:xfrm>
            </p:grpSpPr>
            <p:sp>
              <p:nvSpPr>
                <p:cNvPr id="8216" name="Line 24"/>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17" name="Line 25"/>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8220" name="Group 28"/>
            <p:cNvGrpSpPr>
              <a:grpSpLocks/>
            </p:cNvGrpSpPr>
            <p:nvPr/>
          </p:nvGrpSpPr>
          <p:grpSpPr bwMode="auto">
            <a:xfrm>
              <a:off x="2018" y="2432"/>
              <a:ext cx="181" cy="181"/>
              <a:chOff x="1202" y="3158"/>
              <a:chExt cx="181" cy="181"/>
            </a:xfrm>
          </p:grpSpPr>
          <p:sp>
            <p:nvSpPr>
              <p:cNvPr id="8221" name="Oval 29"/>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8222" name="Group 30"/>
              <p:cNvGrpSpPr>
                <a:grpSpLocks/>
              </p:cNvGrpSpPr>
              <p:nvPr/>
            </p:nvGrpSpPr>
            <p:grpSpPr bwMode="auto">
              <a:xfrm>
                <a:off x="1247" y="3203"/>
                <a:ext cx="90" cy="90"/>
                <a:chOff x="1701" y="3385"/>
                <a:chExt cx="90" cy="90"/>
              </a:xfrm>
            </p:grpSpPr>
            <p:sp>
              <p:nvSpPr>
                <p:cNvPr id="8223" name="Line 31"/>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24" name="Line 32"/>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8225" name="Group 33"/>
            <p:cNvGrpSpPr>
              <a:grpSpLocks/>
            </p:cNvGrpSpPr>
            <p:nvPr/>
          </p:nvGrpSpPr>
          <p:grpSpPr bwMode="auto">
            <a:xfrm>
              <a:off x="2336" y="2069"/>
              <a:ext cx="181" cy="181"/>
              <a:chOff x="1202" y="3158"/>
              <a:chExt cx="181" cy="181"/>
            </a:xfrm>
          </p:grpSpPr>
          <p:sp>
            <p:nvSpPr>
              <p:cNvPr id="8226" name="Oval 34"/>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8227" name="Group 35"/>
              <p:cNvGrpSpPr>
                <a:grpSpLocks/>
              </p:cNvGrpSpPr>
              <p:nvPr/>
            </p:nvGrpSpPr>
            <p:grpSpPr bwMode="auto">
              <a:xfrm>
                <a:off x="1247" y="3203"/>
                <a:ext cx="90" cy="90"/>
                <a:chOff x="1701" y="3385"/>
                <a:chExt cx="90" cy="90"/>
              </a:xfrm>
            </p:grpSpPr>
            <p:sp>
              <p:nvSpPr>
                <p:cNvPr id="8228" name="Line 36"/>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29" name="Line 37"/>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8230" name="Group 38"/>
            <p:cNvGrpSpPr>
              <a:grpSpLocks/>
            </p:cNvGrpSpPr>
            <p:nvPr/>
          </p:nvGrpSpPr>
          <p:grpSpPr bwMode="auto">
            <a:xfrm>
              <a:off x="2336" y="2432"/>
              <a:ext cx="181" cy="181"/>
              <a:chOff x="1202" y="3158"/>
              <a:chExt cx="181" cy="181"/>
            </a:xfrm>
          </p:grpSpPr>
          <p:sp>
            <p:nvSpPr>
              <p:cNvPr id="8231" name="Oval 39"/>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8232" name="Group 40"/>
              <p:cNvGrpSpPr>
                <a:grpSpLocks/>
              </p:cNvGrpSpPr>
              <p:nvPr/>
            </p:nvGrpSpPr>
            <p:grpSpPr bwMode="auto">
              <a:xfrm>
                <a:off x="1247" y="3203"/>
                <a:ext cx="90" cy="90"/>
                <a:chOff x="1701" y="3385"/>
                <a:chExt cx="90" cy="90"/>
              </a:xfrm>
            </p:grpSpPr>
            <p:sp>
              <p:nvSpPr>
                <p:cNvPr id="8233" name="Line 41"/>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34" name="Line 42"/>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8235" name="Group 43"/>
            <p:cNvGrpSpPr>
              <a:grpSpLocks/>
            </p:cNvGrpSpPr>
            <p:nvPr/>
          </p:nvGrpSpPr>
          <p:grpSpPr bwMode="auto">
            <a:xfrm>
              <a:off x="2653" y="2069"/>
              <a:ext cx="181" cy="181"/>
              <a:chOff x="1202" y="3158"/>
              <a:chExt cx="181" cy="181"/>
            </a:xfrm>
          </p:grpSpPr>
          <p:sp>
            <p:nvSpPr>
              <p:cNvPr id="8236" name="Oval 44"/>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8237" name="Group 45"/>
              <p:cNvGrpSpPr>
                <a:grpSpLocks/>
              </p:cNvGrpSpPr>
              <p:nvPr/>
            </p:nvGrpSpPr>
            <p:grpSpPr bwMode="auto">
              <a:xfrm>
                <a:off x="1247" y="3203"/>
                <a:ext cx="90" cy="90"/>
                <a:chOff x="1701" y="3385"/>
                <a:chExt cx="90" cy="90"/>
              </a:xfrm>
            </p:grpSpPr>
            <p:sp>
              <p:nvSpPr>
                <p:cNvPr id="8238" name="Line 46"/>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39" name="Line 47"/>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8240" name="Group 48"/>
            <p:cNvGrpSpPr>
              <a:grpSpLocks/>
            </p:cNvGrpSpPr>
            <p:nvPr/>
          </p:nvGrpSpPr>
          <p:grpSpPr bwMode="auto">
            <a:xfrm>
              <a:off x="2653" y="2432"/>
              <a:ext cx="181" cy="181"/>
              <a:chOff x="1202" y="3158"/>
              <a:chExt cx="181" cy="181"/>
            </a:xfrm>
          </p:grpSpPr>
          <p:sp>
            <p:nvSpPr>
              <p:cNvPr id="8241" name="Oval 49"/>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8242" name="Group 50"/>
              <p:cNvGrpSpPr>
                <a:grpSpLocks/>
              </p:cNvGrpSpPr>
              <p:nvPr/>
            </p:nvGrpSpPr>
            <p:grpSpPr bwMode="auto">
              <a:xfrm>
                <a:off x="1247" y="3203"/>
                <a:ext cx="90" cy="90"/>
                <a:chOff x="1701" y="3385"/>
                <a:chExt cx="90" cy="90"/>
              </a:xfrm>
            </p:grpSpPr>
            <p:sp>
              <p:nvSpPr>
                <p:cNvPr id="8243" name="Line 51"/>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44" name="Line 52"/>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8247" name="Group 55"/>
            <p:cNvGrpSpPr>
              <a:grpSpLocks/>
            </p:cNvGrpSpPr>
            <p:nvPr/>
          </p:nvGrpSpPr>
          <p:grpSpPr bwMode="auto">
            <a:xfrm>
              <a:off x="3061" y="2069"/>
              <a:ext cx="181" cy="181"/>
              <a:chOff x="975" y="3249"/>
              <a:chExt cx="181" cy="181"/>
            </a:xfrm>
          </p:grpSpPr>
          <p:sp>
            <p:nvSpPr>
              <p:cNvPr id="8245" name="Oval 53"/>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46" name="Line 54"/>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8248" name="Group 56"/>
            <p:cNvGrpSpPr>
              <a:grpSpLocks/>
            </p:cNvGrpSpPr>
            <p:nvPr/>
          </p:nvGrpSpPr>
          <p:grpSpPr bwMode="auto">
            <a:xfrm>
              <a:off x="3061" y="2432"/>
              <a:ext cx="181" cy="181"/>
              <a:chOff x="975" y="3249"/>
              <a:chExt cx="181" cy="181"/>
            </a:xfrm>
          </p:grpSpPr>
          <p:sp>
            <p:nvSpPr>
              <p:cNvPr id="8249" name="Oval 57"/>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50" name="Line 58"/>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8251" name="Group 59"/>
            <p:cNvGrpSpPr>
              <a:grpSpLocks/>
            </p:cNvGrpSpPr>
            <p:nvPr/>
          </p:nvGrpSpPr>
          <p:grpSpPr bwMode="auto">
            <a:xfrm>
              <a:off x="3379" y="2069"/>
              <a:ext cx="181" cy="181"/>
              <a:chOff x="975" y="3249"/>
              <a:chExt cx="181" cy="181"/>
            </a:xfrm>
          </p:grpSpPr>
          <p:sp>
            <p:nvSpPr>
              <p:cNvPr id="8252" name="Oval 60"/>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53" name="Line 61"/>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8254" name="Group 62"/>
            <p:cNvGrpSpPr>
              <a:grpSpLocks/>
            </p:cNvGrpSpPr>
            <p:nvPr/>
          </p:nvGrpSpPr>
          <p:grpSpPr bwMode="auto">
            <a:xfrm>
              <a:off x="3379" y="2432"/>
              <a:ext cx="181" cy="181"/>
              <a:chOff x="975" y="3249"/>
              <a:chExt cx="181" cy="181"/>
            </a:xfrm>
          </p:grpSpPr>
          <p:sp>
            <p:nvSpPr>
              <p:cNvPr id="8255" name="Oval 63"/>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56" name="Line 64"/>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8257" name="Group 65"/>
            <p:cNvGrpSpPr>
              <a:grpSpLocks/>
            </p:cNvGrpSpPr>
            <p:nvPr/>
          </p:nvGrpSpPr>
          <p:grpSpPr bwMode="auto">
            <a:xfrm>
              <a:off x="3696" y="2069"/>
              <a:ext cx="181" cy="181"/>
              <a:chOff x="975" y="3249"/>
              <a:chExt cx="181" cy="181"/>
            </a:xfrm>
          </p:grpSpPr>
          <p:sp>
            <p:nvSpPr>
              <p:cNvPr id="8258" name="Oval 66"/>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59" name="Line 67"/>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8260" name="Group 68"/>
            <p:cNvGrpSpPr>
              <a:grpSpLocks/>
            </p:cNvGrpSpPr>
            <p:nvPr/>
          </p:nvGrpSpPr>
          <p:grpSpPr bwMode="auto">
            <a:xfrm>
              <a:off x="3696" y="2432"/>
              <a:ext cx="181" cy="181"/>
              <a:chOff x="975" y="3249"/>
              <a:chExt cx="181" cy="181"/>
            </a:xfrm>
          </p:grpSpPr>
          <p:sp>
            <p:nvSpPr>
              <p:cNvPr id="8261" name="Oval 69"/>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62" name="Line 70"/>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8264" name="Line 72"/>
            <p:cNvSpPr>
              <a:spLocks noChangeShapeType="1"/>
            </p:cNvSpPr>
            <p:nvPr/>
          </p:nvSpPr>
          <p:spPr bwMode="auto">
            <a:xfrm flipV="1">
              <a:off x="2971" y="2704"/>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65" name="Line 73"/>
            <p:cNvSpPr>
              <a:spLocks noChangeShapeType="1"/>
            </p:cNvSpPr>
            <p:nvPr/>
          </p:nvSpPr>
          <p:spPr bwMode="auto">
            <a:xfrm>
              <a:off x="2064" y="2568"/>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66" name="Line 74"/>
            <p:cNvSpPr>
              <a:spLocks noChangeShapeType="1"/>
            </p:cNvSpPr>
            <p:nvPr/>
          </p:nvSpPr>
          <p:spPr bwMode="auto">
            <a:xfrm>
              <a:off x="3787" y="2568"/>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267" name="Text Box 75"/>
            <p:cNvSpPr txBox="1">
              <a:spLocks noChangeArrowheads="1"/>
            </p:cNvSpPr>
            <p:nvPr/>
          </p:nvSpPr>
          <p:spPr bwMode="auto">
            <a:xfrm>
              <a:off x="1519" y="2976"/>
              <a:ext cx="10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Volně pohyblivé díry</a:t>
              </a:r>
            </a:p>
          </p:txBody>
        </p:sp>
        <p:sp>
          <p:nvSpPr>
            <p:cNvPr id="8268" name="Text Box 76"/>
            <p:cNvSpPr txBox="1">
              <a:spLocks noChangeArrowheads="1"/>
            </p:cNvSpPr>
            <p:nvPr/>
          </p:nvSpPr>
          <p:spPr bwMode="auto">
            <a:xfrm>
              <a:off x="3606" y="2976"/>
              <a:ext cx="10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Volně pohyblivé elektrony</a:t>
              </a:r>
            </a:p>
          </p:txBody>
        </p:sp>
        <p:sp>
          <p:nvSpPr>
            <p:cNvPr id="8269" name="Text Box 77"/>
            <p:cNvSpPr txBox="1">
              <a:spLocks noChangeArrowheads="1"/>
            </p:cNvSpPr>
            <p:nvPr/>
          </p:nvSpPr>
          <p:spPr bwMode="auto">
            <a:xfrm>
              <a:off x="2699" y="2976"/>
              <a:ext cx="5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rozhraní</a:t>
              </a:r>
            </a:p>
          </p:txBody>
        </p:sp>
      </p:grpSp>
      <p:sp>
        <p:nvSpPr>
          <p:cNvPr id="8338" name="Line 146"/>
          <p:cNvSpPr>
            <a:spLocks noChangeShapeType="1"/>
          </p:cNvSpPr>
          <p:nvPr/>
        </p:nvSpPr>
        <p:spPr bwMode="auto">
          <a:xfrm flipH="1">
            <a:off x="4284663" y="3068638"/>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339" name="Line 147"/>
          <p:cNvSpPr>
            <a:spLocks noChangeShapeType="1"/>
          </p:cNvSpPr>
          <p:nvPr/>
        </p:nvSpPr>
        <p:spPr bwMode="auto">
          <a:xfrm>
            <a:off x="4284663" y="2781300"/>
            <a:ext cx="574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340" name="Line 148"/>
          <p:cNvSpPr>
            <a:spLocks noChangeShapeType="1"/>
          </p:cNvSpPr>
          <p:nvPr/>
        </p:nvSpPr>
        <p:spPr bwMode="auto">
          <a:xfrm>
            <a:off x="4284663" y="3357563"/>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341" name="Line 149"/>
          <p:cNvSpPr>
            <a:spLocks noChangeShapeType="1"/>
          </p:cNvSpPr>
          <p:nvPr/>
        </p:nvSpPr>
        <p:spPr bwMode="auto">
          <a:xfrm flipH="1">
            <a:off x="4284663" y="3644900"/>
            <a:ext cx="574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342" name="Text Box 150"/>
          <p:cNvSpPr txBox="1">
            <a:spLocks noChangeArrowheads="1"/>
          </p:cNvSpPr>
          <p:nvPr/>
        </p:nvSpPr>
        <p:spPr bwMode="auto">
          <a:xfrm>
            <a:off x="-684213" y="5013325"/>
            <a:ext cx="9828213"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4" algn="l">
              <a:spcBef>
                <a:spcPct val="50000"/>
              </a:spcBef>
            </a:pPr>
            <a:r>
              <a:rPr lang="cs-CZ" altLang="cs-CZ" sz="1800"/>
              <a:t>Vlivem teploty budou volní nositelé náboje přecházet také přes rozhranní přechodu PN. Tímto způsobem se elektrony dostanou z materiálu N do oblasti P, stejně tak se se díry dostanou z materiálu P do oblasti N.</a:t>
            </a:r>
          </a:p>
          <a:p>
            <a:pPr lvl="4" algn="l">
              <a:spcBef>
                <a:spcPct val="50000"/>
              </a:spcBef>
            </a:pPr>
            <a:r>
              <a:rPr lang="cs-CZ" altLang="cs-CZ" sz="1800"/>
              <a:t>Tento děj se nazývá </a:t>
            </a:r>
            <a:r>
              <a:rPr lang="cs-CZ" altLang="cs-CZ" sz="1800" b="1"/>
              <a:t>„difuzí“ nábojů</a:t>
            </a:r>
            <a:r>
              <a:rPr lang="cs-CZ" altLang="cs-CZ" sz="1800"/>
              <a:t>.</a:t>
            </a:r>
          </a:p>
          <a:p>
            <a:pPr lvl="2" algn="l">
              <a:spcBef>
                <a:spcPct val="50000"/>
              </a:spcBef>
              <a:buFontTx/>
              <a:buChar char="•"/>
            </a:pPr>
            <a:endParaRPr lang="cs-CZ" altLang="cs-CZ" sz="1800"/>
          </a:p>
        </p:txBody>
      </p:sp>
      <p:sp>
        <p:nvSpPr>
          <p:cNvPr id="8346" name="Text Box 154"/>
          <p:cNvSpPr txBox="1">
            <a:spLocks noChangeArrowheads="1"/>
          </p:cNvSpPr>
          <p:nvPr/>
        </p:nvSpPr>
        <p:spPr bwMode="auto">
          <a:xfrm>
            <a:off x="827088" y="2349500"/>
            <a:ext cx="806608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cs-CZ" altLang="cs-CZ" sz="1800"/>
              <a:t>Protože </a:t>
            </a:r>
            <a:r>
              <a:rPr lang="cs-CZ" altLang="cs-CZ" sz="1800" b="1"/>
              <a:t>elektrony</a:t>
            </a:r>
            <a:r>
              <a:rPr lang="cs-CZ" altLang="cs-CZ" sz="1800"/>
              <a:t>, které přecházejí z polovodiče N do polovodiče P, </a:t>
            </a:r>
            <a:r>
              <a:rPr lang="cs-CZ" altLang="cs-CZ" sz="1800" b="1"/>
              <a:t>nacházejí dostatečný počet volných děr</a:t>
            </a:r>
            <a:r>
              <a:rPr lang="cs-CZ" altLang="cs-CZ" sz="1800"/>
              <a:t> a </a:t>
            </a:r>
            <a:r>
              <a:rPr lang="cs-CZ" altLang="cs-CZ" sz="1800" b="1"/>
              <a:t>díry</a:t>
            </a:r>
            <a:r>
              <a:rPr lang="cs-CZ" altLang="cs-CZ" sz="1800"/>
              <a:t>, které přecházejí z polovodiče P do polovodiče N, </a:t>
            </a:r>
            <a:r>
              <a:rPr lang="cs-CZ" altLang="cs-CZ" sz="1800" b="1"/>
              <a:t>nacházejí dostatečný počet volných elektronů</a:t>
            </a:r>
            <a:r>
              <a:rPr lang="cs-CZ" altLang="cs-CZ" sz="1800"/>
              <a:t>, dochází v blízkosti rozhranní mezi oběma materiály k </a:t>
            </a:r>
            <a:r>
              <a:rPr lang="cs-CZ" altLang="cs-CZ" sz="1800" b="1"/>
              <a:t>rekombinaci</a:t>
            </a:r>
            <a:r>
              <a:rPr lang="cs-CZ" altLang="cs-CZ" sz="1800"/>
              <a:t> elektronů a děr. </a:t>
            </a:r>
            <a:r>
              <a:rPr lang="cs-CZ" altLang="cs-CZ" sz="1800" b="1"/>
              <a:t>Přitom se spojují elektrony z polovodiče N s děrami z polovodiče P</a:t>
            </a:r>
            <a:r>
              <a:rPr lang="cs-CZ" altLang="cs-CZ" sz="1800"/>
              <a:t> </a:t>
            </a:r>
            <a:r>
              <a:rPr lang="cs-CZ" altLang="cs-CZ" sz="1800" b="1"/>
              <a:t>a zároveň díry z polovodiče P s elektrony z polovodiče N</a:t>
            </a:r>
            <a:r>
              <a:rPr lang="cs-CZ" altLang="cs-CZ" sz="1800"/>
              <a:t>.</a:t>
            </a:r>
          </a:p>
          <a:p>
            <a:pPr algn="just"/>
            <a:endParaRPr lang="cs-CZ" altLang="cs-CZ" sz="1800"/>
          </a:p>
          <a:p>
            <a:pPr algn="just"/>
            <a:r>
              <a:rPr lang="cs-CZ" altLang="cs-CZ" sz="1800"/>
              <a:t>Následkem této difuze </a:t>
            </a:r>
            <a:r>
              <a:rPr lang="cs-CZ" altLang="cs-CZ" sz="1800" b="1"/>
              <a:t>vzniká na obou stranách rozhraní zóna</a:t>
            </a:r>
            <a:r>
              <a:rPr lang="cs-CZ" altLang="cs-CZ" sz="1800"/>
              <a:t>, v níž </a:t>
            </a:r>
            <a:r>
              <a:rPr lang="cs-CZ" altLang="cs-CZ" sz="1800" b="1"/>
              <a:t>nejsou prakticky žádní volní nositelé náboje</a:t>
            </a:r>
            <a:r>
              <a:rPr lang="cs-CZ" altLang="cs-CZ" sz="1800"/>
              <a:t> (vyprázdněná oblast). Tato zóna má oproti původním materiálům P a N, jež jsou za touto zónou, </a:t>
            </a:r>
            <a:r>
              <a:rPr lang="cs-CZ" altLang="cs-CZ" sz="1800" b="1"/>
              <a:t>daleko menší vodivost</a:t>
            </a:r>
            <a:r>
              <a:rPr lang="cs-CZ" altLang="cs-CZ" sz="1800"/>
              <a:t>. Označujeme ji jako </a:t>
            </a:r>
            <a:r>
              <a:rPr lang="cs-CZ" altLang="cs-CZ" sz="1800" b="1"/>
              <a:t>„hradlovou vrstvu“</a:t>
            </a:r>
            <a:r>
              <a:rPr lang="cs-CZ" altLang="cs-CZ" sz="1800"/>
              <a:t>. Tloušťka této vrstvy je asi </a:t>
            </a:r>
            <a:r>
              <a:rPr lang="cs-CZ" altLang="cs-CZ" sz="1800" b="1"/>
              <a:t>1 až 5 </a:t>
            </a:r>
            <a:r>
              <a:rPr lang="en-US" altLang="cs-CZ" sz="1800" b="1">
                <a:cs typeface="Arial" charset="0"/>
              </a:rPr>
              <a:t>µ</a:t>
            </a:r>
            <a:r>
              <a:rPr lang="cs-CZ" altLang="cs-CZ" sz="1800" b="1">
                <a:cs typeface="Arial" charset="0"/>
              </a:rPr>
              <a:t>m.</a:t>
            </a:r>
          </a:p>
          <a:p>
            <a:pPr algn="just"/>
            <a:endParaRPr lang="cs-CZ" altLang="cs-CZ" sz="1800" b="1">
              <a:cs typeface="Arial" charset="0"/>
            </a:endParaRPr>
          </a:p>
          <a:p>
            <a:pPr algn="just"/>
            <a:r>
              <a:rPr lang="cs-CZ" altLang="cs-CZ" sz="1800">
                <a:cs typeface="Arial" charset="0"/>
              </a:rPr>
              <a:t>Všechny popsané procesy (difuze, rekombinace a vytvoření hradlové vrstvy) </a:t>
            </a:r>
            <a:r>
              <a:rPr lang="cs-CZ" altLang="cs-CZ" sz="1800" b="1">
                <a:cs typeface="Arial" charset="0"/>
              </a:rPr>
              <a:t>probíhají již při výrobě přechodu PN.</a:t>
            </a:r>
            <a:endParaRPr lang="en-US" altLang="cs-CZ" sz="1800" b="1">
              <a:cs typeface="Arial" charset="0"/>
            </a:endParaRPr>
          </a:p>
        </p:txBody>
      </p:sp>
    </p:spTree>
    <p:extLst>
      <p:ext uri="{BB962C8B-B14F-4D97-AF65-F5344CB8AC3E}">
        <p14:creationId xmlns:p14="http://schemas.microsoft.com/office/powerpoint/2010/main" val="159933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827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3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33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34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34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34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8" grpId="0" animBg="1"/>
      <p:bldP spid="8339" grpId="0" animBg="1"/>
      <p:bldP spid="8340" grpId="0" animBg="1"/>
      <p:bldP spid="8341" grpId="0" animBg="1"/>
      <p:bldP spid="8342" grpId="0"/>
      <p:bldP spid="83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3" name="Group 7"/>
          <p:cNvGrpSpPr>
            <a:grpSpLocks/>
          </p:cNvGrpSpPr>
          <p:nvPr/>
        </p:nvGrpSpPr>
        <p:grpSpPr bwMode="auto">
          <a:xfrm>
            <a:off x="3060700" y="3430588"/>
            <a:ext cx="3309938" cy="1150937"/>
            <a:chOff x="1655" y="1616"/>
            <a:chExt cx="2630" cy="725"/>
          </a:xfrm>
        </p:grpSpPr>
        <p:sp>
          <p:nvSpPr>
            <p:cNvPr id="9224" name="Rectangle 8"/>
            <p:cNvSpPr>
              <a:spLocks noChangeArrowheads="1"/>
            </p:cNvSpPr>
            <p:nvPr/>
          </p:nvSpPr>
          <p:spPr bwMode="auto">
            <a:xfrm>
              <a:off x="1655" y="1616"/>
              <a:ext cx="2630" cy="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25" name="Rectangle 9"/>
            <p:cNvSpPr>
              <a:spLocks noChangeArrowheads="1"/>
            </p:cNvSpPr>
            <p:nvPr/>
          </p:nvSpPr>
          <p:spPr bwMode="auto">
            <a:xfrm>
              <a:off x="1655" y="1616"/>
              <a:ext cx="1315" cy="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9298" name="Rectangle 82"/>
          <p:cNvSpPr>
            <a:spLocks noChangeArrowheads="1"/>
          </p:cNvSpPr>
          <p:nvPr/>
        </p:nvSpPr>
        <p:spPr bwMode="auto">
          <a:xfrm>
            <a:off x="4140200" y="3429000"/>
            <a:ext cx="1152525" cy="1152525"/>
          </a:xfrm>
          <a:prstGeom prst="rect">
            <a:avLst/>
          </a:prstGeom>
          <a:solidFill>
            <a:srgbClr val="C0C0C0"/>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18" name="AutoShape 2"/>
          <p:cNvSpPr>
            <a:spLocks noGrp="1" noChangeArrowheads="1"/>
          </p:cNvSpPr>
          <p:nvPr>
            <p:ph type="title"/>
          </p:nvPr>
        </p:nvSpPr>
        <p:spPr/>
        <p:txBody>
          <a:bodyPr/>
          <a:lstStyle/>
          <a:p>
            <a:r>
              <a:rPr lang="cs-CZ" altLang="cs-CZ"/>
              <a:t>Vznik hradlové vrstvy</a:t>
            </a:r>
          </a:p>
        </p:txBody>
      </p:sp>
      <p:sp>
        <p:nvSpPr>
          <p:cNvPr id="9226" name="Line 10"/>
          <p:cNvSpPr>
            <a:spLocks noChangeShapeType="1"/>
          </p:cNvSpPr>
          <p:nvPr/>
        </p:nvSpPr>
        <p:spPr bwMode="auto">
          <a:xfrm>
            <a:off x="3060700" y="3430588"/>
            <a:ext cx="1588" cy="11525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27" name="Line 11"/>
          <p:cNvSpPr>
            <a:spLocks noChangeShapeType="1"/>
          </p:cNvSpPr>
          <p:nvPr/>
        </p:nvSpPr>
        <p:spPr bwMode="auto">
          <a:xfrm>
            <a:off x="6372225" y="3430588"/>
            <a:ext cx="1588" cy="11525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28" name="Line 12"/>
          <p:cNvSpPr>
            <a:spLocks noChangeShapeType="1"/>
          </p:cNvSpPr>
          <p:nvPr/>
        </p:nvSpPr>
        <p:spPr bwMode="auto">
          <a:xfrm flipH="1">
            <a:off x="2413000" y="4006850"/>
            <a:ext cx="6477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29" name="Line 13"/>
          <p:cNvSpPr>
            <a:spLocks noChangeShapeType="1"/>
          </p:cNvSpPr>
          <p:nvPr/>
        </p:nvSpPr>
        <p:spPr bwMode="auto">
          <a:xfrm flipH="1">
            <a:off x="6372225" y="4006850"/>
            <a:ext cx="6477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30" name="Text Box 14"/>
          <p:cNvSpPr txBox="1">
            <a:spLocks noChangeArrowheads="1"/>
          </p:cNvSpPr>
          <p:nvPr/>
        </p:nvSpPr>
        <p:spPr bwMode="auto">
          <a:xfrm>
            <a:off x="2916238" y="3141663"/>
            <a:ext cx="1150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Polovodič P</a:t>
            </a:r>
          </a:p>
        </p:txBody>
      </p:sp>
      <p:sp>
        <p:nvSpPr>
          <p:cNvPr id="9231" name="Text Box 15"/>
          <p:cNvSpPr txBox="1">
            <a:spLocks noChangeArrowheads="1"/>
          </p:cNvSpPr>
          <p:nvPr/>
        </p:nvSpPr>
        <p:spPr bwMode="auto">
          <a:xfrm>
            <a:off x="5292725" y="3141663"/>
            <a:ext cx="1655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Polovodič N</a:t>
            </a:r>
          </a:p>
        </p:txBody>
      </p:sp>
      <p:grpSp>
        <p:nvGrpSpPr>
          <p:cNvPr id="9232" name="Group 16"/>
          <p:cNvGrpSpPr>
            <a:grpSpLocks/>
          </p:cNvGrpSpPr>
          <p:nvPr/>
        </p:nvGrpSpPr>
        <p:grpSpPr bwMode="auto">
          <a:xfrm>
            <a:off x="3205163" y="3573463"/>
            <a:ext cx="287337" cy="287337"/>
            <a:chOff x="1202" y="3158"/>
            <a:chExt cx="181" cy="181"/>
          </a:xfrm>
        </p:grpSpPr>
        <p:sp>
          <p:nvSpPr>
            <p:cNvPr id="9233" name="Oval 17"/>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9234" name="Group 18"/>
            <p:cNvGrpSpPr>
              <a:grpSpLocks/>
            </p:cNvGrpSpPr>
            <p:nvPr/>
          </p:nvGrpSpPr>
          <p:grpSpPr bwMode="auto">
            <a:xfrm>
              <a:off x="1247" y="3203"/>
              <a:ext cx="90" cy="90"/>
              <a:chOff x="1701" y="3385"/>
              <a:chExt cx="90" cy="90"/>
            </a:xfrm>
          </p:grpSpPr>
          <p:sp>
            <p:nvSpPr>
              <p:cNvPr id="9235" name="Line 19"/>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36" name="Line 20"/>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9237" name="Group 21"/>
          <p:cNvGrpSpPr>
            <a:grpSpLocks/>
          </p:cNvGrpSpPr>
          <p:nvPr/>
        </p:nvGrpSpPr>
        <p:grpSpPr bwMode="auto">
          <a:xfrm>
            <a:off x="3205163" y="4149725"/>
            <a:ext cx="287337" cy="287338"/>
            <a:chOff x="1202" y="3158"/>
            <a:chExt cx="181" cy="181"/>
          </a:xfrm>
        </p:grpSpPr>
        <p:sp>
          <p:nvSpPr>
            <p:cNvPr id="9238" name="Oval 22"/>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9239" name="Group 23"/>
            <p:cNvGrpSpPr>
              <a:grpSpLocks/>
            </p:cNvGrpSpPr>
            <p:nvPr/>
          </p:nvGrpSpPr>
          <p:grpSpPr bwMode="auto">
            <a:xfrm>
              <a:off x="1247" y="3203"/>
              <a:ext cx="90" cy="90"/>
              <a:chOff x="1701" y="3385"/>
              <a:chExt cx="90" cy="90"/>
            </a:xfrm>
          </p:grpSpPr>
          <p:sp>
            <p:nvSpPr>
              <p:cNvPr id="9240" name="Line 24"/>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1" name="Line 25"/>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9242" name="Group 26"/>
          <p:cNvGrpSpPr>
            <a:grpSpLocks/>
          </p:cNvGrpSpPr>
          <p:nvPr/>
        </p:nvGrpSpPr>
        <p:grpSpPr bwMode="auto">
          <a:xfrm>
            <a:off x="3709988" y="3573463"/>
            <a:ext cx="287337" cy="287337"/>
            <a:chOff x="1202" y="3158"/>
            <a:chExt cx="181" cy="181"/>
          </a:xfrm>
        </p:grpSpPr>
        <p:sp>
          <p:nvSpPr>
            <p:cNvPr id="9243" name="Oval 27"/>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9244" name="Group 28"/>
            <p:cNvGrpSpPr>
              <a:grpSpLocks/>
            </p:cNvGrpSpPr>
            <p:nvPr/>
          </p:nvGrpSpPr>
          <p:grpSpPr bwMode="auto">
            <a:xfrm>
              <a:off x="1247" y="3203"/>
              <a:ext cx="90" cy="90"/>
              <a:chOff x="1701" y="3385"/>
              <a:chExt cx="90" cy="90"/>
            </a:xfrm>
          </p:grpSpPr>
          <p:sp>
            <p:nvSpPr>
              <p:cNvPr id="9245" name="Line 29"/>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6" name="Line 30"/>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9247" name="Group 31"/>
          <p:cNvGrpSpPr>
            <a:grpSpLocks/>
          </p:cNvGrpSpPr>
          <p:nvPr/>
        </p:nvGrpSpPr>
        <p:grpSpPr bwMode="auto">
          <a:xfrm>
            <a:off x="3709988" y="4149725"/>
            <a:ext cx="287337" cy="287338"/>
            <a:chOff x="1202" y="3158"/>
            <a:chExt cx="181" cy="181"/>
          </a:xfrm>
        </p:grpSpPr>
        <p:sp>
          <p:nvSpPr>
            <p:cNvPr id="9248" name="Oval 32"/>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9249" name="Group 33"/>
            <p:cNvGrpSpPr>
              <a:grpSpLocks/>
            </p:cNvGrpSpPr>
            <p:nvPr/>
          </p:nvGrpSpPr>
          <p:grpSpPr bwMode="auto">
            <a:xfrm>
              <a:off x="1247" y="3203"/>
              <a:ext cx="90" cy="90"/>
              <a:chOff x="1701" y="3385"/>
              <a:chExt cx="90" cy="90"/>
            </a:xfrm>
          </p:grpSpPr>
          <p:sp>
            <p:nvSpPr>
              <p:cNvPr id="9250" name="Line 34"/>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1" name="Line 35"/>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9252" name="Group 36"/>
          <p:cNvGrpSpPr>
            <a:grpSpLocks/>
          </p:cNvGrpSpPr>
          <p:nvPr/>
        </p:nvGrpSpPr>
        <p:grpSpPr bwMode="auto">
          <a:xfrm>
            <a:off x="4213225" y="3573463"/>
            <a:ext cx="287338" cy="287337"/>
            <a:chOff x="1202" y="3158"/>
            <a:chExt cx="181" cy="181"/>
          </a:xfrm>
        </p:grpSpPr>
        <p:sp>
          <p:nvSpPr>
            <p:cNvPr id="9253" name="Oval 37"/>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9254" name="Group 38"/>
            <p:cNvGrpSpPr>
              <a:grpSpLocks/>
            </p:cNvGrpSpPr>
            <p:nvPr/>
          </p:nvGrpSpPr>
          <p:grpSpPr bwMode="auto">
            <a:xfrm>
              <a:off x="1247" y="3203"/>
              <a:ext cx="90" cy="90"/>
              <a:chOff x="1701" y="3385"/>
              <a:chExt cx="90" cy="90"/>
            </a:xfrm>
          </p:grpSpPr>
          <p:sp>
            <p:nvSpPr>
              <p:cNvPr id="9255" name="Line 39"/>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6" name="Line 40"/>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9257" name="Group 41"/>
          <p:cNvGrpSpPr>
            <a:grpSpLocks/>
          </p:cNvGrpSpPr>
          <p:nvPr/>
        </p:nvGrpSpPr>
        <p:grpSpPr bwMode="auto">
          <a:xfrm>
            <a:off x="4213225" y="4149725"/>
            <a:ext cx="287338" cy="287338"/>
            <a:chOff x="1202" y="3158"/>
            <a:chExt cx="181" cy="181"/>
          </a:xfrm>
        </p:grpSpPr>
        <p:sp>
          <p:nvSpPr>
            <p:cNvPr id="9258" name="Oval 42"/>
            <p:cNvSpPr>
              <a:spLocks noChangeArrowheads="1"/>
            </p:cNvSpPr>
            <p:nvPr/>
          </p:nvSpPr>
          <p:spPr bwMode="auto">
            <a:xfrm>
              <a:off x="1202" y="3158"/>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9259" name="Group 43"/>
            <p:cNvGrpSpPr>
              <a:grpSpLocks/>
            </p:cNvGrpSpPr>
            <p:nvPr/>
          </p:nvGrpSpPr>
          <p:grpSpPr bwMode="auto">
            <a:xfrm>
              <a:off x="1247" y="3203"/>
              <a:ext cx="90" cy="90"/>
              <a:chOff x="1701" y="3385"/>
              <a:chExt cx="90" cy="90"/>
            </a:xfrm>
          </p:grpSpPr>
          <p:sp>
            <p:nvSpPr>
              <p:cNvPr id="9260" name="Line 44"/>
              <p:cNvSpPr>
                <a:spLocks noChangeShapeType="1"/>
              </p:cNvSpPr>
              <p:nvPr/>
            </p:nvSpPr>
            <p:spPr bwMode="auto">
              <a:xfrm flipH="1">
                <a:off x="1701" y="3430"/>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61" name="Line 45"/>
              <p:cNvSpPr>
                <a:spLocks noChangeShapeType="1"/>
              </p:cNvSpPr>
              <p:nvPr/>
            </p:nvSpPr>
            <p:spPr bwMode="auto">
              <a:xfrm>
                <a:off x="1746" y="3385"/>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9262" name="Group 46"/>
          <p:cNvGrpSpPr>
            <a:grpSpLocks/>
          </p:cNvGrpSpPr>
          <p:nvPr/>
        </p:nvGrpSpPr>
        <p:grpSpPr bwMode="auto">
          <a:xfrm>
            <a:off x="4860925" y="3573463"/>
            <a:ext cx="287338" cy="287337"/>
            <a:chOff x="975" y="3249"/>
            <a:chExt cx="181" cy="181"/>
          </a:xfrm>
        </p:grpSpPr>
        <p:sp>
          <p:nvSpPr>
            <p:cNvPr id="9263" name="Oval 47"/>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64" name="Line 48"/>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9265" name="Group 49"/>
          <p:cNvGrpSpPr>
            <a:grpSpLocks/>
          </p:cNvGrpSpPr>
          <p:nvPr/>
        </p:nvGrpSpPr>
        <p:grpSpPr bwMode="auto">
          <a:xfrm>
            <a:off x="4860925" y="4149725"/>
            <a:ext cx="287338" cy="287338"/>
            <a:chOff x="975" y="3249"/>
            <a:chExt cx="181" cy="181"/>
          </a:xfrm>
        </p:grpSpPr>
        <p:sp>
          <p:nvSpPr>
            <p:cNvPr id="9266" name="Oval 50"/>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67" name="Line 51"/>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9268" name="Group 52"/>
          <p:cNvGrpSpPr>
            <a:grpSpLocks/>
          </p:cNvGrpSpPr>
          <p:nvPr/>
        </p:nvGrpSpPr>
        <p:grpSpPr bwMode="auto">
          <a:xfrm>
            <a:off x="5365750" y="3573463"/>
            <a:ext cx="287338" cy="287337"/>
            <a:chOff x="975" y="3249"/>
            <a:chExt cx="181" cy="181"/>
          </a:xfrm>
        </p:grpSpPr>
        <p:sp>
          <p:nvSpPr>
            <p:cNvPr id="9269" name="Oval 53"/>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70" name="Line 54"/>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9271" name="Group 55"/>
          <p:cNvGrpSpPr>
            <a:grpSpLocks/>
          </p:cNvGrpSpPr>
          <p:nvPr/>
        </p:nvGrpSpPr>
        <p:grpSpPr bwMode="auto">
          <a:xfrm>
            <a:off x="5365750" y="4149725"/>
            <a:ext cx="287338" cy="287338"/>
            <a:chOff x="975" y="3249"/>
            <a:chExt cx="181" cy="181"/>
          </a:xfrm>
        </p:grpSpPr>
        <p:sp>
          <p:nvSpPr>
            <p:cNvPr id="9272" name="Oval 56"/>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73" name="Line 57"/>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9274" name="Group 58"/>
          <p:cNvGrpSpPr>
            <a:grpSpLocks/>
          </p:cNvGrpSpPr>
          <p:nvPr/>
        </p:nvGrpSpPr>
        <p:grpSpPr bwMode="auto">
          <a:xfrm>
            <a:off x="5868988" y="3573463"/>
            <a:ext cx="287337" cy="287337"/>
            <a:chOff x="975" y="3249"/>
            <a:chExt cx="181" cy="181"/>
          </a:xfrm>
        </p:grpSpPr>
        <p:sp>
          <p:nvSpPr>
            <p:cNvPr id="9275" name="Oval 59"/>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76" name="Line 60"/>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9277" name="Group 61"/>
          <p:cNvGrpSpPr>
            <a:grpSpLocks/>
          </p:cNvGrpSpPr>
          <p:nvPr/>
        </p:nvGrpSpPr>
        <p:grpSpPr bwMode="auto">
          <a:xfrm>
            <a:off x="5868988" y="4149725"/>
            <a:ext cx="287337" cy="287338"/>
            <a:chOff x="975" y="3249"/>
            <a:chExt cx="181" cy="181"/>
          </a:xfrm>
        </p:grpSpPr>
        <p:sp>
          <p:nvSpPr>
            <p:cNvPr id="9278" name="Oval 62"/>
            <p:cNvSpPr>
              <a:spLocks noChangeArrowheads="1"/>
            </p:cNvSpPr>
            <p:nvPr/>
          </p:nvSpPr>
          <p:spPr bwMode="auto">
            <a:xfrm>
              <a:off x="975" y="3249"/>
              <a:ext cx="181" cy="18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279" name="Line 63"/>
            <p:cNvSpPr>
              <a:spLocks noChangeShapeType="1"/>
            </p:cNvSpPr>
            <p:nvPr/>
          </p:nvSpPr>
          <p:spPr bwMode="auto">
            <a:xfrm>
              <a:off x="1020" y="3339"/>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9280" name="Line 64"/>
          <p:cNvSpPr>
            <a:spLocks noChangeShapeType="1"/>
          </p:cNvSpPr>
          <p:nvPr/>
        </p:nvSpPr>
        <p:spPr bwMode="auto">
          <a:xfrm flipV="1">
            <a:off x="4716463" y="4581525"/>
            <a:ext cx="1587"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81" name="Line 65"/>
          <p:cNvSpPr>
            <a:spLocks noChangeShapeType="1"/>
          </p:cNvSpPr>
          <p:nvPr/>
        </p:nvSpPr>
        <p:spPr bwMode="auto">
          <a:xfrm flipH="1">
            <a:off x="2341563" y="4365625"/>
            <a:ext cx="9366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82" name="Line 66"/>
          <p:cNvSpPr>
            <a:spLocks noChangeShapeType="1"/>
          </p:cNvSpPr>
          <p:nvPr/>
        </p:nvSpPr>
        <p:spPr bwMode="auto">
          <a:xfrm>
            <a:off x="6013450" y="4365625"/>
            <a:ext cx="86360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83" name="Text Box 67"/>
          <p:cNvSpPr txBox="1">
            <a:spLocks noChangeArrowheads="1"/>
          </p:cNvSpPr>
          <p:nvPr/>
        </p:nvSpPr>
        <p:spPr bwMode="auto">
          <a:xfrm>
            <a:off x="1189038" y="4652963"/>
            <a:ext cx="16557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Volně pohyblivé díry</a:t>
            </a:r>
          </a:p>
        </p:txBody>
      </p:sp>
      <p:sp>
        <p:nvSpPr>
          <p:cNvPr id="9284" name="Text Box 68"/>
          <p:cNvSpPr txBox="1">
            <a:spLocks noChangeArrowheads="1"/>
          </p:cNvSpPr>
          <p:nvPr/>
        </p:nvSpPr>
        <p:spPr bwMode="auto">
          <a:xfrm>
            <a:off x="6877050" y="4437063"/>
            <a:ext cx="1655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Volně pohyblivé elektrony</a:t>
            </a:r>
          </a:p>
        </p:txBody>
      </p:sp>
      <p:sp>
        <p:nvSpPr>
          <p:cNvPr id="9285" name="Text Box 69"/>
          <p:cNvSpPr txBox="1">
            <a:spLocks noChangeArrowheads="1"/>
          </p:cNvSpPr>
          <p:nvPr/>
        </p:nvSpPr>
        <p:spPr bwMode="auto">
          <a:xfrm>
            <a:off x="4284663" y="4868863"/>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rozhraní</a:t>
            </a:r>
          </a:p>
        </p:txBody>
      </p:sp>
      <p:sp>
        <p:nvSpPr>
          <p:cNvPr id="9286" name="Line 70"/>
          <p:cNvSpPr>
            <a:spLocks noChangeShapeType="1"/>
          </p:cNvSpPr>
          <p:nvPr/>
        </p:nvSpPr>
        <p:spPr bwMode="auto">
          <a:xfrm>
            <a:off x="4284663" y="3716338"/>
            <a:ext cx="144462"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89" name="Line 73"/>
          <p:cNvSpPr>
            <a:spLocks noChangeShapeType="1"/>
          </p:cNvSpPr>
          <p:nvPr/>
        </p:nvSpPr>
        <p:spPr bwMode="auto">
          <a:xfrm>
            <a:off x="5003800" y="4221163"/>
            <a:ext cx="158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90" name="Line 74"/>
          <p:cNvSpPr>
            <a:spLocks noChangeShapeType="1"/>
          </p:cNvSpPr>
          <p:nvPr/>
        </p:nvSpPr>
        <p:spPr bwMode="auto">
          <a:xfrm flipH="1">
            <a:off x="4932363" y="4292600"/>
            <a:ext cx="1428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91" name="Line 75"/>
          <p:cNvSpPr>
            <a:spLocks noChangeShapeType="1"/>
          </p:cNvSpPr>
          <p:nvPr/>
        </p:nvSpPr>
        <p:spPr bwMode="auto">
          <a:xfrm>
            <a:off x="5003800" y="3643313"/>
            <a:ext cx="158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92" name="Line 76"/>
          <p:cNvSpPr>
            <a:spLocks noChangeShapeType="1"/>
          </p:cNvSpPr>
          <p:nvPr/>
        </p:nvSpPr>
        <p:spPr bwMode="auto">
          <a:xfrm flipH="1">
            <a:off x="4932363" y="3716338"/>
            <a:ext cx="142875"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94" name="Line 78"/>
          <p:cNvSpPr>
            <a:spLocks noChangeShapeType="1"/>
          </p:cNvSpPr>
          <p:nvPr/>
        </p:nvSpPr>
        <p:spPr bwMode="auto">
          <a:xfrm>
            <a:off x="4284663" y="4292600"/>
            <a:ext cx="144462"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99" name="Line 83"/>
          <p:cNvSpPr>
            <a:spLocks noChangeShapeType="1"/>
          </p:cNvSpPr>
          <p:nvPr/>
        </p:nvSpPr>
        <p:spPr bwMode="auto">
          <a:xfrm flipV="1">
            <a:off x="4716463" y="3429000"/>
            <a:ext cx="1587"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300" name="Line 84"/>
          <p:cNvSpPr>
            <a:spLocks noChangeShapeType="1"/>
          </p:cNvSpPr>
          <p:nvPr/>
        </p:nvSpPr>
        <p:spPr bwMode="auto">
          <a:xfrm>
            <a:off x="4140200" y="4581525"/>
            <a:ext cx="115252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301" name="Line 85"/>
          <p:cNvSpPr>
            <a:spLocks noChangeShapeType="1"/>
          </p:cNvSpPr>
          <p:nvPr/>
        </p:nvSpPr>
        <p:spPr bwMode="auto">
          <a:xfrm>
            <a:off x="4140200" y="3429000"/>
            <a:ext cx="115252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302" name="Line 86"/>
          <p:cNvSpPr>
            <a:spLocks noChangeShapeType="1"/>
          </p:cNvSpPr>
          <p:nvPr/>
        </p:nvSpPr>
        <p:spPr bwMode="auto">
          <a:xfrm>
            <a:off x="4140200" y="4581525"/>
            <a:ext cx="1588"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303" name="Line 87"/>
          <p:cNvSpPr>
            <a:spLocks noChangeShapeType="1"/>
          </p:cNvSpPr>
          <p:nvPr/>
        </p:nvSpPr>
        <p:spPr bwMode="auto">
          <a:xfrm>
            <a:off x="5292725" y="4581525"/>
            <a:ext cx="1588"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305" name="Line 89"/>
          <p:cNvSpPr>
            <a:spLocks noChangeShapeType="1"/>
          </p:cNvSpPr>
          <p:nvPr/>
        </p:nvSpPr>
        <p:spPr bwMode="auto">
          <a:xfrm flipH="1">
            <a:off x="4140200" y="5373688"/>
            <a:ext cx="1152525"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306" name="Text Box 90"/>
          <p:cNvSpPr txBox="1">
            <a:spLocks noChangeArrowheads="1"/>
          </p:cNvSpPr>
          <p:nvPr/>
        </p:nvSpPr>
        <p:spPr bwMode="auto">
          <a:xfrm>
            <a:off x="4500563" y="5229225"/>
            <a:ext cx="4318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U</a:t>
            </a:r>
            <a:r>
              <a:rPr lang="cs-CZ" altLang="cs-CZ" baseline="-25000"/>
              <a:t>D</a:t>
            </a:r>
            <a:endParaRPr lang="cs-CZ" altLang="cs-CZ"/>
          </a:p>
        </p:txBody>
      </p:sp>
      <p:sp>
        <p:nvSpPr>
          <p:cNvPr id="9314" name="Line 98"/>
          <p:cNvSpPr>
            <a:spLocks noChangeShapeType="1"/>
          </p:cNvSpPr>
          <p:nvPr/>
        </p:nvSpPr>
        <p:spPr bwMode="auto">
          <a:xfrm flipV="1">
            <a:off x="4140200" y="2781300"/>
            <a:ext cx="1588"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315" name="Line 99"/>
          <p:cNvSpPr>
            <a:spLocks noChangeShapeType="1"/>
          </p:cNvSpPr>
          <p:nvPr/>
        </p:nvSpPr>
        <p:spPr bwMode="auto">
          <a:xfrm flipV="1">
            <a:off x="5292725" y="2781300"/>
            <a:ext cx="1588"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316" name="Line 100"/>
          <p:cNvSpPr>
            <a:spLocks noChangeShapeType="1"/>
          </p:cNvSpPr>
          <p:nvPr/>
        </p:nvSpPr>
        <p:spPr bwMode="auto">
          <a:xfrm>
            <a:off x="4140200" y="2997200"/>
            <a:ext cx="1152525" cy="15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318" name="Text Box 102"/>
          <p:cNvSpPr txBox="1">
            <a:spLocks noChangeArrowheads="1"/>
          </p:cNvSpPr>
          <p:nvPr/>
        </p:nvSpPr>
        <p:spPr bwMode="auto">
          <a:xfrm>
            <a:off x="3779838" y="2420938"/>
            <a:ext cx="20875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Hradlová (závěrná) vrstva</a:t>
            </a:r>
          </a:p>
        </p:txBody>
      </p:sp>
      <p:sp>
        <p:nvSpPr>
          <p:cNvPr id="9319" name="Text Box 103"/>
          <p:cNvSpPr txBox="1">
            <a:spLocks noChangeArrowheads="1"/>
          </p:cNvSpPr>
          <p:nvPr/>
        </p:nvSpPr>
        <p:spPr bwMode="auto">
          <a:xfrm>
            <a:off x="900113" y="2420938"/>
            <a:ext cx="7993062" cy="42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cs-CZ" altLang="cs-CZ" sz="1800"/>
              <a:t>Prostorový náboj, který vzniká difúzními pochody, </a:t>
            </a:r>
            <a:r>
              <a:rPr lang="cs-CZ" altLang="cs-CZ" sz="1800" b="1"/>
              <a:t>nemůže ale neomezeně růst</a:t>
            </a:r>
            <a:r>
              <a:rPr lang="cs-CZ" altLang="cs-CZ" sz="1800"/>
              <a:t>. Čím více elektronů přejde z oblasti N do oblasti P, tím větší je záporný prostorový náboj v oblasti N, do níž putují díry z oblasti P. Ten </a:t>
            </a:r>
            <a:r>
              <a:rPr lang="cs-CZ" altLang="cs-CZ" sz="1800" b="1"/>
              <a:t>působí proti vnikání dalších elektronů</a:t>
            </a:r>
            <a:r>
              <a:rPr lang="cs-CZ" altLang="cs-CZ" sz="1800"/>
              <a:t>. Obdobný proces nastává také v oblasti N, do níž putují díry z oblasti P. Oblast N tak </a:t>
            </a:r>
            <a:r>
              <a:rPr lang="cs-CZ" altLang="cs-CZ" sz="1800" b="1"/>
              <a:t>získává stále větší kladný prostorový náboj</a:t>
            </a:r>
            <a:r>
              <a:rPr lang="cs-CZ" altLang="cs-CZ" sz="1800"/>
              <a:t>, který </a:t>
            </a:r>
            <a:r>
              <a:rPr lang="cs-CZ" altLang="cs-CZ" sz="1800" b="1"/>
              <a:t>působí proti vnikání dalších děr</a:t>
            </a:r>
            <a:r>
              <a:rPr lang="cs-CZ" altLang="cs-CZ" sz="1800"/>
              <a:t>.</a:t>
            </a:r>
          </a:p>
          <a:p>
            <a:pPr algn="just">
              <a:spcBef>
                <a:spcPct val="50000"/>
              </a:spcBef>
            </a:pPr>
            <a:r>
              <a:rPr lang="cs-CZ" altLang="cs-CZ" sz="1800"/>
              <a:t>Jakmile prostorové náboje dosáhnout určité velikosti, není další difuze možná a nastává rovnovážný stav; došlo k vytvoření potenciálové bariéry, kterou již další náboje nejsou schopny překonat.</a:t>
            </a:r>
          </a:p>
          <a:p>
            <a:pPr algn="just">
              <a:spcBef>
                <a:spcPct val="50000"/>
              </a:spcBef>
            </a:pPr>
            <a:r>
              <a:rPr lang="cs-CZ" altLang="cs-CZ" sz="1800"/>
              <a:t>Napětí jež vzniká vlivem difuze, se označuje jako „difuzní napětí U</a:t>
            </a:r>
            <a:r>
              <a:rPr lang="cs-CZ" altLang="cs-CZ" sz="1800" baseline="-25000"/>
              <a:t>D</a:t>
            </a:r>
            <a:r>
              <a:rPr lang="cs-CZ" altLang="cs-CZ" sz="1800"/>
              <a:t>“</a:t>
            </a:r>
          </a:p>
          <a:p>
            <a:pPr algn="just">
              <a:spcBef>
                <a:spcPct val="50000"/>
              </a:spcBef>
            </a:pPr>
            <a:r>
              <a:rPr lang="cs-CZ" altLang="cs-CZ" sz="1800"/>
              <a:t>Velikost vznikajícího difuzního napětí výrazně závisí na druhu polovodičového materiálu (Ge = 0,2 až 0,4V; Si = 0,5 až 0,8V).</a:t>
            </a:r>
          </a:p>
          <a:p>
            <a:pPr algn="just">
              <a:spcBef>
                <a:spcPct val="50000"/>
              </a:spcBef>
            </a:pPr>
            <a:endParaRPr lang="cs-CZ" altLang="cs-CZ" sz="1800"/>
          </a:p>
        </p:txBody>
      </p:sp>
    </p:spTree>
    <p:extLst>
      <p:ext uri="{BB962C8B-B14F-4D97-AF65-F5344CB8AC3E}">
        <p14:creationId xmlns:p14="http://schemas.microsoft.com/office/powerpoint/2010/main" val="110335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3.61111E-6 1.11111E-6 L 0.14948 1.11111E-6 " pathEditMode="relative" rAng="0" ptsTypes="AA">
                                      <p:cBhvr>
                                        <p:cTn id="6" dur="2000" fill="hold"/>
                                        <p:tgtEl>
                                          <p:spTgt spid="9252"/>
                                        </p:tgtEl>
                                        <p:attrNameLst>
                                          <p:attrName>ppt_x</p:attrName>
                                          <p:attrName>ppt_y</p:attrName>
                                        </p:attrNameLst>
                                      </p:cBhvr>
                                      <p:rCtr x="7465" y="0"/>
                                    </p:animMotion>
                                  </p:child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9252"/>
                                        </p:tgtEl>
                                        <p:attrNameLst>
                                          <p:attrName>style.visibility</p:attrName>
                                        </p:attrNameLst>
                                      </p:cBhvr>
                                      <p:to>
                                        <p:strVal val="hidden"/>
                                      </p:to>
                                    </p:set>
                                  </p:childTnLst>
                                </p:cTn>
                              </p:par>
                            </p:childTnLst>
                          </p:cTn>
                        </p:par>
                        <p:par>
                          <p:cTn id="10" fill="hold" nodeType="afterGroup">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9286"/>
                                        </p:tgtEl>
                                        <p:attrNameLst>
                                          <p:attrName>style.visibility</p:attrName>
                                        </p:attrNameLst>
                                      </p:cBhvr>
                                      <p:to>
                                        <p:strVal val="visible"/>
                                      </p:to>
                                    </p:set>
                                    <p:anim calcmode="lin" valueType="num">
                                      <p:cBhvr>
                                        <p:cTn id="13" dur="500" fill="hold"/>
                                        <p:tgtEl>
                                          <p:spTgt spid="9286"/>
                                        </p:tgtEl>
                                        <p:attrNameLst>
                                          <p:attrName>ppt_w</p:attrName>
                                        </p:attrNameLst>
                                      </p:cBhvr>
                                      <p:tavLst>
                                        <p:tav tm="0">
                                          <p:val>
                                            <p:fltVal val="0"/>
                                          </p:val>
                                        </p:tav>
                                        <p:tav tm="100000">
                                          <p:val>
                                            <p:strVal val="#ppt_w"/>
                                          </p:val>
                                        </p:tav>
                                      </p:tavLst>
                                    </p:anim>
                                    <p:anim calcmode="lin" valueType="num">
                                      <p:cBhvr>
                                        <p:cTn id="14" dur="500" fill="hold"/>
                                        <p:tgtEl>
                                          <p:spTgt spid="9286"/>
                                        </p:tgtEl>
                                        <p:attrNameLst>
                                          <p:attrName>ppt_h</p:attrName>
                                        </p:attrNameLst>
                                      </p:cBhvr>
                                      <p:tavLst>
                                        <p:tav tm="0">
                                          <p:val>
                                            <p:fltVal val="0"/>
                                          </p:val>
                                        </p:tav>
                                        <p:tav tm="100000">
                                          <p:val>
                                            <p:strVal val="#ppt_h"/>
                                          </p:val>
                                        </p:tav>
                                      </p:tavLst>
                                    </p:anim>
                                    <p:animEffect transition="in" filter="fade">
                                      <p:cBhvr>
                                        <p:cTn id="15" dur="500"/>
                                        <p:tgtEl>
                                          <p:spTgt spid="9286"/>
                                        </p:tgtEl>
                                      </p:cBhvr>
                                    </p:animEffect>
                                  </p:childTnLst>
                                </p:cTn>
                              </p:par>
                            </p:childTnLst>
                          </p:cTn>
                        </p:par>
                        <p:par>
                          <p:cTn id="16" fill="hold" nodeType="afterGroup">
                            <p:stCondLst>
                              <p:cond delay="2500"/>
                            </p:stCondLst>
                            <p:childTnLst>
                              <p:par>
                                <p:cTn id="17" presetID="35" presetClass="path" presetSubtype="0" accel="50000" decel="50000" fill="hold" nodeType="afterEffect">
                                  <p:stCondLst>
                                    <p:cond delay="0"/>
                                  </p:stCondLst>
                                  <p:childTnLst>
                                    <p:animMotion origin="layout" path="M 0.00017 3.4104E-6 L -0.14948 3.4104E-6 " pathEditMode="relative" rAng="0" ptsTypes="AA">
                                      <p:cBhvr>
                                        <p:cTn id="18" dur="2000" fill="hold"/>
                                        <p:tgtEl>
                                          <p:spTgt spid="9265"/>
                                        </p:tgtEl>
                                        <p:attrNameLst>
                                          <p:attrName>ppt_x</p:attrName>
                                          <p:attrName>ppt_y</p:attrName>
                                        </p:attrNameLst>
                                      </p:cBhvr>
                                      <p:rCtr x="-7483" y="0"/>
                                    </p:animMotion>
                                  </p:childTnLst>
                                </p:cTn>
                              </p:par>
                            </p:childTnLst>
                          </p:cTn>
                        </p:par>
                        <p:par>
                          <p:cTn id="19" fill="hold" nodeType="afterGroup">
                            <p:stCondLst>
                              <p:cond delay="4500"/>
                            </p:stCondLst>
                            <p:childTnLst>
                              <p:par>
                                <p:cTn id="20" presetID="1" presetClass="exit" presetSubtype="0" fill="hold" nodeType="afterEffect">
                                  <p:stCondLst>
                                    <p:cond delay="0"/>
                                  </p:stCondLst>
                                  <p:childTnLst>
                                    <p:set>
                                      <p:cBhvr>
                                        <p:cTn id="21" dur="1" fill="hold">
                                          <p:stCondLst>
                                            <p:cond delay="0"/>
                                          </p:stCondLst>
                                        </p:cTn>
                                        <p:tgtEl>
                                          <p:spTgt spid="9265"/>
                                        </p:tgtEl>
                                        <p:attrNameLst>
                                          <p:attrName>style.visibility</p:attrName>
                                        </p:attrNameLst>
                                      </p:cBhvr>
                                      <p:to>
                                        <p:strVal val="hidden"/>
                                      </p:to>
                                    </p:set>
                                  </p:childTnLst>
                                </p:cTn>
                              </p:par>
                            </p:childTnLst>
                          </p:cTn>
                        </p:par>
                        <p:par>
                          <p:cTn id="22" fill="hold" nodeType="afterGroup">
                            <p:stCondLst>
                              <p:cond delay="4500"/>
                            </p:stCondLst>
                            <p:childTnLst>
                              <p:par>
                                <p:cTn id="23" presetID="53" presetClass="entr" presetSubtype="0" fill="hold" grpId="0" nodeType="afterEffect">
                                  <p:stCondLst>
                                    <p:cond delay="0"/>
                                  </p:stCondLst>
                                  <p:childTnLst>
                                    <p:set>
                                      <p:cBhvr>
                                        <p:cTn id="24" dur="1" fill="hold">
                                          <p:stCondLst>
                                            <p:cond delay="0"/>
                                          </p:stCondLst>
                                        </p:cTn>
                                        <p:tgtEl>
                                          <p:spTgt spid="9289"/>
                                        </p:tgtEl>
                                        <p:attrNameLst>
                                          <p:attrName>style.visibility</p:attrName>
                                        </p:attrNameLst>
                                      </p:cBhvr>
                                      <p:to>
                                        <p:strVal val="visible"/>
                                      </p:to>
                                    </p:set>
                                    <p:anim calcmode="lin" valueType="num">
                                      <p:cBhvr>
                                        <p:cTn id="25" dur="500" fill="hold"/>
                                        <p:tgtEl>
                                          <p:spTgt spid="9289"/>
                                        </p:tgtEl>
                                        <p:attrNameLst>
                                          <p:attrName>ppt_w</p:attrName>
                                        </p:attrNameLst>
                                      </p:cBhvr>
                                      <p:tavLst>
                                        <p:tav tm="0">
                                          <p:val>
                                            <p:fltVal val="0"/>
                                          </p:val>
                                        </p:tav>
                                        <p:tav tm="100000">
                                          <p:val>
                                            <p:strVal val="#ppt_w"/>
                                          </p:val>
                                        </p:tav>
                                      </p:tavLst>
                                    </p:anim>
                                    <p:anim calcmode="lin" valueType="num">
                                      <p:cBhvr>
                                        <p:cTn id="26" dur="500" fill="hold"/>
                                        <p:tgtEl>
                                          <p:spTgt spid="9289"/>
                                        </p:tgtEl>
                                        <p:attrNameLst>
                                          <p:attrName>ppt_h</p:attrName>
                                        </p:attrNameLst>
                                      </p:cBhvr>
                                      <p:tavLst>
                                        <p:tav tm="0">
                                          <p:val>
                                            <p:fltVal val="0"/>
                                          </p:val>
                                        </p:tav>
                                        <p:tav tm="100000">
                                          <p:val>
                                            <p:strVal val="#ppt_h"/>
                                          </p:val>
                                        </p:tav>
                                      </p:tavLst>
                                    </p:anim>
                                    <p:animEffect transition="in" filter="fade">
                                      <p:cBhvr>
                                        <p:cTn id="27" dur="500"/>
                                        <p:tgtEl>
                                          <p:spTgt spid="9289"/>
                                        </p:tgtEl>
                                      </p:cBhvr>
                                    </p:animEffect>
                                  </p:childTnLst>
                                </p:cTn>
                              </p:par>
                            </p:childTnLst>
                          </p:cTn>
                        </p:par>
                        <p:par>
                          <p:cTn id="28" fill="hold" nodeType="afterGroup">
                            <p:stCondLst>
                              <p:cond delay="5000"/>
                            </p:stCondLst>
                            <p:childTnLst>
                              <p:par>
                                <p:cTn id="29" presetID="53" presetClass="entr" presetSubtype="0" fill="hold" grpId="0" nodeType="afterEffect">
                                  <p:stCondLst>
                                    <p:cond delay="0"/>
                                  </p:stCondLst>
                                  <p:childTnLst>
                                    <p:set>
                                      <p:cBhvr>
                                        <p:cTn id="30" dur="1" fill="hold">
                                          <p:stCondLst>
                                            <p:cond delay="0"/>
                                          </p:stCondLst>
                                        </p:cTn>
                                        <p:tgtEl>
                                          <p:spTgt spid="9290"/>
                                        </p:tgtEl>
                                        <p:attrNameLst>
                                          <p:attrName>style.visibility</p:attrName>
                                        </p:attrNameLst>
                                      </p:cBhvr>
                                      <p:to>
                                        <p:strVal val="visible"/>
                                      </p:to>
                                    </p:set>
                                    <p:anim calcmode="lin" valueType="num">
                                      <p:cBhvr>
                                        <p:cTn id="31" dur="500" fill="hold"/>
                                        <p:tgtEl>
                                          <p:spTgt spid="9290"/>
                                        </p:tgtEl>
                                        <p:attrNameLst>
                                          <p:attrName>ppt_w</p:attrName>
                                        </p:attrNameLst>
                                      </p:cBhvr>
                                      <p:tavLst>
                                        <p:tav tm="0">
                                          <p:val>
                                            <p:fltVal val="0"/>
                                          </p:val>
                                        </p:tav>
                                        <p:tav tm="100000">
                                          <p:val>
                                            <p:strVal val="#ppt_w"/>
                                          </p:val>
                                        </p:tav>
                                      </p:tavLst>
                                    </p:anim>
                                    <p:anim calcmode="lin" valueType="num">
                                      <p:cBhvr>
                                        <p:cTn id="32" dur="500" fill="hold"/>
                                        <p:tgtEl>
                                          <p:spTgt spid="9290"/>
                                        </p:tgtEl>
                                        <p:attrNameLst>
                                          <p:attrName>ppt_h</p:attrName>
                                        </p:attrNameLst>
                                      </p:cBhvr>
                                      <p:tavLst>
                                        <p:tav tm="0">
                                          <p:val>
                                            <p:fltVal val="0"/>
                                          </p:val>
                                        </p:tav>
                                        <p:tav tm="100000">
                                          <p:val>
                                            <p:strVal val="#ppt_h"/>
                                          </p:val>
                                        </p:tav>
                                      </p:tavLst>
                                    </p:anim>
                                    <p:animEffect transition="in" filter="fade">
                                      <p:cBhvr>
                                        <p:cTn id="33" dur="500"/>
                                        <p:tgtEl>
                                          <p:spTgt spid="9290"/>
                                        </p:tgtEl>
                                      </p:cBhvr>
                                    </p:animEffect>
                                  </p:childTnLst>
                                </p:cTn>
                              </p:par>
                            </p:childTnLst>
                          </p:cTn>
                        </p:par>
                        <p:par>
                          <p:cTn id="34" fill="hold" nodeType="afterGroup">
                            <p:stCondLst>
                              <p:cond delay="5500"/>
                            </p:stCondLst>
                            <p:childTnLst>
                              <p:par>
                                <p:cTn id="35" presetID="35" presetClass="path" presetSubtype="0" accel="50000" decel="50000" fill="hold" nodeType="afterEffect">
                                  <p:stCondLst>
                                    <p:cond delay="0"/>
                                  </p:stCondLst>
                                  <p:childTnLst>
                                    <p:animMotion origin="layout" path="M 3.88889E-6 4.04624E-6 L -0.14948 4.04624E-6 " pathEditMode="relative" rAng="0" ptsTypes="AA">
                                      <p:cBhvr>
                                        <p:cTn id="36" dur="2000" fill="hold"/>
                                        <p:tgtEl>
                                          <p:spTgt spid="9262"/>
                                        </p:tgtEl>
                                        <p:attrNameLst>
                                          <p:attrName>ppt_x</p:attrName>
                                          <p:attrName>ppt_y</p:attrName>
                                        </p:attrNameLst>
                                      </p:cBhvr>
                                      <p:rCtr x="-7483" y="0"/>
                                    </p:animMotion>
                                  </p:childTnLst>
                                </p:cTn>
                              </p:par>
                            </p:childTnLst>
                          </p:cTn>
                        </p:par>
                        <p:par>
                          <p:cTn id="37" fill="hold" nodeType="afterGroup">
                            <p:stCondLst>
                              <p:cond delay="7500"/>
                            </p:stCondLst>
                            <p:childTnLst>
                              <p:par>
                                <p:cTn id="38" presetID="1" presetClass="exit" presetSubtype="0" fill="hold" nodeType="afterEffect">
                                  <p:stCondLst>
                                    <p:cond delay="0"/>
                                  </p:stCondLst>
                                  <p:childTnLst>
                                    <p:set>
                                      <p:cBhvr>
                                        <p:cTn id="39" dur="1" fill="hold">
                                          <p:stCondLst>
                                            <p:cond delay="0"/>
                                          </p:stCondLst>
                                        </p:cTn>
                                        <p:tgtEl>
                                          <p:spTgt spid="9262"/>
                                        </p:tgtEl>
                                        <p:attrNameLst>
                                          <p:attrName>style.visibility</p:attrName>
                                        </p:attrNameLst>
                                      </p:cBhvr>
                                      <p:to>
                                        <p:strVal val="hidden"/>
                                      </p:to>
                                    </p:set>
                                  </p:childTnLst>
                                </p:cTn>
                              </p:par>
                            </p:childTnLst>
                          </p:cTn>
                        </p:par>
                        <p:par>
                          <p:cTn id="40" fill="hold" nodeType="afterGroup">
                            <p:stCondLst>
                              <p:cond delay="7500"/>
                            </p:stCondLst>
                            <p:childTnLst>
                              <p:par>
                                <p:cTn id="41" presetID="53" presetClass="entr" presetSubtype="0" fill="hold" grpId="0" nodeType="afterEffect">
                                  <p:stCondLst>
                                    <p:cond delay="0"/>
                                  </p:stCondLst>
                                  <p:childTnLst>
                                    <p:set>
                                      <p:cBhvr>
                                        <p:cTn id="42" dur="1" fill="hold">
                                          <p:stCondLst>
                                            <p:cond delay="0"/>
                                          </p:stCondLst>
                                        </p:cTn>
                                        <p:tgtEl>
                                          <p:spTgt spid="9292"/>
                                        </p:tgtEl>
                                        <p:attrNameLst>
                                          <p:attrName>style.visibility</p:attrName>
                                        </p:attrNameLst>
                                      </p:cBhvr>
                                      <p:to>
                                        <p:strVal val="visible"/>
                                      </p:to>
                                    </p:set>
                                    <p:anim calcmode="lin" valueType="num">
                                      <p:cBhvr>
                                        <p:cTn id="43" dur="500" fill="hold"/>
                                        <p:tgtEl>
                                          <p:spTgt spid="9292"/>
                                        </p:tgtEl>
                                        <p:attrNameLst>
                                          <p:attrName>ppt_w</p:attrName>
                                        </p:attrNameLst>
                                      </p:cBhvr>
                                      <p:tavLst>
                                        <p:tav tm="0">
                                          <p:val>
                                            <p:fltVal val="0"/>
                                          </p:val>
                                        </p:tav>
                                        <p:tav tm="100000">
                                          <p:val>
                                            <p:strVal val="#ppt_w"/>
                                          </p:val>
                                        </p:tav>
                                      </p:tavLst>
                                    </p:anim>
                                    <p:anim calcmode="lin" valueType="num">
                                      <p:cBhvr>
                                        <p:cTn id="44" dur="500" fill="hold"/>
                                        <p:tgtEl>
                                          <p:spTgt spid="9292"/>
                                        </p:tgtEl>
                                        <p:attrNameLst>
                                          <p:attrName>ppt_h</p:attrName>
                                        </p:attrNameLst>
                                      </p:cBhvr>
                                      <p:tavLst>
                                        <p:tav tm="0">
                                          <p:val>
                                            <p:fltVal val="0"/>
                                          </p:val>
                                        </p:tav>
                                        <p:tav tm="100000">
                                          <p:val>
                                            <p:strVal val="#ppt_h"/>
                                          </p:val>
                                        </p:tav>
                                      </p:tavLst>
                                    </p:anim>
                                    <p:animEffect transition="in" filter="fade">
                                      <p:cBhvr>
                                        <p:cTn id="45" dur="500"/>
                                        <p:tgtEl>
                                          <p:spTgt spid="9292"/>
                                        </p:tgtEl>
                                      </p:cBhvr>
                                    </p:animEffect>
                                  </p:childTnLst>
                                </p:cTn>
                              </p:par>
                            </p:childTnLst>
                          </p:cTn>
                        </p:par>
                        <p:par>
                          <p:cTn id="46" fill="hold" nodeType="afterGroup">
                            <p:stCondLst>
                              <p:cond delay="8000"/>
                            </p:stCondLst>
                            <p:childTnLst>
                              <p:par>
                                <p:cTn id="47" presetID="53" presetClass="entr" presetSubtype="0" fill="hold" grpId="0" nodeType="afterEffect">
                                  <p:stCondLst>
                                    <p:cond delay="0"/>
                                  </p:stCondLst>
                                  <p:childTnLst>
                                    <p:set>
                                      <p:cBhvr>
                                        <p:cTn id="48" dur="1" fill="hold">
                                          <p:stCondLst>
                                            <p:cond delay="0"/>
                                          </p:stCondLst>
                                        </p:cTn>
                                        <p:tgtEl>
                                          <p:spTgt spid="9291"/>
                                        </p:tgtEl>
                                        <p:attrNameLst>
                                          <p:attrName>style.visibility</p:attrName>
                                        </p:attrNameLst>
                                      </p:cBhvr>
                                      <p:to>
                                        <p:strVal val="visible"/>
                                      </p:to>
                                    </p:set>
                                    <p:anim calcmode="lin" valueType="num">
                                      <p:cBhvr>
                                        <p:cTn id="49" dur="500" fill="hold"/>
                                        <p:tgtEl>
                                          <p:spTgt spid="9291"/>
                                        </p:tgtEl>
                                        <p:attrNameLst>
                                          <p:attrName>ppt_w</p:attrName>
                                        </p:attrNameLst>
                                      </p:cBhvr>
                                      <p:tavLst>
                                        <p:tav tm="0">
                                          <p:val>
                                            <p:fltVal val="0"/>
                                          </p:val>
                                        </p:tav>
                                        <p:tav tm="100000">
                                          <p:val>
                                            <p:strVal val="#ppt_w"/>
                                          </p:val>
                                        </p:tav>
                                      </p:tavLst>
                                    </p:anim>
                                    <p:anim calcmode="lin" valueType="num">
                                      <p:cBhvr>
                                        <p:cTn id="50" dur="500" fill="hold"/>
                                        <p:tgtEl>
                                          <p:spTgt spid="9291"/>
                                        </p:tgtEl>
                                        <p:attrNameLst>
                                          <p:attrName>ppt_h</p:attrName>
                                        </p:attrNameLst>
                                      </p:cBhvr>
                                      <p:tavLst>
                                        <p:tav tm="0">
                                          <p:val>
                                            <p:fltVal val="0"/>
                                          </p:val>
                                        </p:tav>
                                        <p:tav tm="100000">
                                          <p:val>
                                            <p:strVal val="#ppt_h"/>
                                          </p:val>
                                        </p:tav>
                                      </p:tavLst>
                                    </p:anim>
                                    <p:animEffect transition="in" filter="fade">
                                      <p:cBhvr>
                                        <p:cTn id="51" dur="500"/>
                                        <p:tgtEl>
                                          <p:spTgt spid="9291"/>
                                        </p:tgtEl>
                                      </p:cBhvr>
                                    </p:animEffect>
                                  </p:childTnLst>
                                </p:cTn>
                              </p:par>
                            </p:childTnLst>
                          </p:cTn>
                        </p:par>
                        <p:par>
                          <p:cTn id="52" fill="hold" nodeType="afterGroup">
                            <p:stCondLst>
                              <p:cond delay="8500"/>
                            </p:stCondLst>
                            <p:childTnLst>
                              <p:par>
                                <p:cTn id="53" presetID="63" presetClass="path" presetSubtype="0" accel="50000" decel="50000" fill="hold" nodeType="afterEffect">
                                  <p:stCondLst>
                                    <p:cond delay="0"/>
                                  </p:stCondLst>
                                  <p:childTnLst>
                                    <p:animMotion origin="layout" path="M -2.77778E-6 3.33333E-6 L 0.14966 3.33333E-6 " pathEditMode="relative" rAng="0" ptsTypes="AA">
                                      <p:cBhvr>
                                        <p:cTn id="54" dur="2000" fill="hold"/>
                                        <p:tgtEl>
                                          <p:spTgt spid="9257"/>
                                        </p:tgtEl>
                                        <p:attrNameLst>
                                          <p:attrName>ppt_x</p:attrName>
                                          <p:attrName>ppt_y</p:attrName>
                                        </p:attrNameLst>
                                      </p:cBhvr>
                                      <p:rCtr x="7483" y="0"/>
                                    </p:animMotion>
                                  </p:childTnLst>
                                </p:cTn>
                              </p:par>
                            </p:childTnLst>
                          </p:cTn>
                        </p:par>
                        <p:par>
                          <p:cTn id="55" fill="hold" nodeType="afterGroup">
                            <p:stCondLst>
                              <p:cond delay="10500"/>
                            </p:stCondLst>
                            <p:childTnLst>
                              <p:par>
                                <p:cTn id="56" presetID="1" presetClass="exit" presetSubtype="0" fill="hold" nodeType="afterEffect">
                                  <p:stCondLst>
                                    <p:cond delay="0"/>
                                  </p:stCondLst>
                                  <p:childTnLst>
                                    <p:set>
                                      <p:cBhvr>
                                        <p:cTn id="57" dur="1" fill="hold">
                                          <p:stCondLst>
                                            <p:cond delay="0"/>
                                          </p:stCondLst>
                                        </p:cTn>
                                        <p:tgtEl>
                                          <p:spTgt spid="9257"/>
                                        </p:tgtEl>
                                        <p:attrNameLst>
                                          <p:attrName>style.visibility</p:attrName>
                                        </p:attrNameLst>
                                      </p:cBhvr>
                                      <p:to>
                                        <p:strVal val="hidden"/>
                                      </p:to>
                                    </p:set>
                                  </p:childTnLst>
                                </p:cTn>
                              </p:par>
                            </p:childTnLst>
                          </p:cTn>
                        </p:par>
                        <p:par>
                          <p:cTn id="58" fill="hold" nodeType="afterGroup">
                            <p:stCondLst>
                              <p:cond delay="10500"/>
                            </p:stCondLst>
                            <p:childTnLst>
                              <p:par>
                                <p:cTn id="59" presetID="53" presetClass="entr" presetSubtype="0" fill="hold" grpId="0" nodeType="afterEffect">
                                  <p:stCondLst>
                                    <p:cond delay="0"/>
                                  </p:stCondLst>
                                  <p:childTnLst>
                                    <p:set>
                                      <p:cBhvr>
                                        <p:cTn id="60" dur="1" fill="hold">
                                          <p:stCondLst>
                                            <p:cond delay="0"/>
                                          </p:stCondLst>
                                        </p:cTn>
                                        <p:tgtEl>
                                          <p:spTgt spid="9294"/>
                                        </p:tgtEl>
                                        <p:attrNameLst>
                                          <p:attrName>style.visibility</p:attrName>
                                        </p:attrNameLst>
                                      </p:cBhvr>
                                      <p:to>
                                        <p:strVal val="visible"/>
                                      </p:to>
                                    </p:set>
                                    <p:anim calcmode="lin" valueType="num">
                                      <p:cBhvr>
                                        <p:cTn id="61" dur="500" fill="hold"/>
                                        <p:tgtEl>
                                          <p:spTgt spid="9294"/>
                                        </p:tgtEl>
                                        <p:attrNameLst>
                                          <p:attrName>ppt_w</p:attrName>
                                        </p:attrNameLst>
                                      </p:cBhvr>
                                      <p:tavLst>
                                        <p:tav tm="0">
                                          <p:val>
                                            <p:fltVal val="0"/>
                                          </p:val>
                                        </p:tav>
                                        <p:tav tm="100000">
                                          <p:val>
                                            <p:strVal val="#ppt_w"/>
                                          </p:val>
                                        </p:tav>
                                      </p:tavLst>
                                    </p:anim>
                                    <p:anim calcmode="lin" valueType="num">
                                      <p:cBhvr>
                                        <p:cTn id="62" dur="500" fill="hold"/>
                                        <p:tgtEl>
                                          <p:spTgt spid="9294"/>
                                        </p:tgtEl>
                                        <p:attrNameLst>
                                          <p:attrName>ppt_h</p:attrName>
                                        </p:attrNameLst>
                                      </p:cBhvr>
                                      <p:tavLst>
                                        <p:tav tm="0">
                                          <p:val>
                                            <p:fltVal val="0"/>
                                          </p:val>
                                        </p:tav>
                                        <p:tav tm="100000">
                                          <p:val>
                                            <p:strVal val="#ppt_h"/>
                                          </p:val>
                                        </p:tav>
                                      </p:tavLst>
                                    </p:anim>
                                    <p:animEffect transition="in" filter="fade">
                                      <p:cBhvr>
                                        <p:cTn id="63" dur="500"/>
                                        <p:tgtEl>
                                          <p:spTgt spid="9294"/>
                                        </p:tgtEl>
                                      </p:cBhvr>
                                    </p:animEffect>
                                  </p:childTnLst>
                                </p:cTn>
                              </p:par>
                            </p:childTnLst>
                          </p:cTn>
                        </p:par>
                        <p:par>
                          <p:cTn id="64" fill="hold" nodeType="afterGroup">
                            <p:stCondLst>
                              <p:cond delay="11000"/>
                            </p:stCondLst>
                            <p:childTnLst>
                              <p:par>
                                <p:cTn id="65" presetID="9" presetClass="entr" presetSubtype="0" fill="hold" grpId="0" nodeType="afterEffect">
                                  <p:stCondLst>
                                    <p:cond delay="0"/>
                                  </p:stCondLst>
                                  <p:childTnLst>
                                    <p:set>
                                      <p:cBhvr>
                                        <p:cTn id="66" dur="1" fill="hold">
                                          <p:stCondLst>
                                            <p:cond delay="0"/>
                                          </p:stCondLst>
                                        </p:cTn>
                                        <p:tgtEl>
                                          <p:spTgt spid="9301"/>
                                        </p:tgtEl>
                                        <p:attrNameLst>
                                          <p:attrName>style.visibility</p:attrName>
                                        </p:attrNameLst>
                                      </p:cBhvr>
                                      <p:to>
                                        <p:strVal val="visible"/>
                                      </p:to>
                                    </p:set>
                                    <p:animEffect transition="in" filter="dissolve">
                                      <p:cBhvr>
                                        <p:cTn id="67" dur="500"/>
                                        <p:tgtEl>
                                          <p:spTgt spid="9301"/>
                                        </p:tgtEl>
                                      </p:cBhvr>
                                    </p:animEffect>
                                  </p:childTnLst>
                                </p:cTn>
                              </p:par>
                            </p:childTnLst>
                          </p:cTn>
                        </p:par>
                        <p:par>
                          <p:cTn id="68" fill="hold" nodeType="afterGroup">
                            <p:stCondLst>
                              <p:cond delay="11500"/>
                            </p:stCondLst>
                            <p:childTnLst>
                              <p:par>
                                <p:cTn id="69" presetID="9" presetClass="entr" presetSubtype="0" fill="hold" grpId="0" nodeType="afterEffect">
                                  <p:stCondLst>
                                    <p:cond delay="0"/>
                                  </p:stCondLst>
                                  <p:childTnLst>
                                    <p:set>
                                      <p:cBhvr>
                                        <p:cTn id="70" dur="1" fill="hold">
                                          <p:stCondLst>
                                            <p:cond delay="0"/>
                                          </p:stCondLst>
                                        </p:cTn>
                                        <p:tgtEl>
                                          <p:spTgt spid="9300"/>
                                        </p:tgtEl>
                                        <p:attrNameLst>
                                          <p:attrName>style.visibility</p:attrName>
                                        </p:attrNameLst>
                                      </p:cBhvr>
                                      <p:to>
                                        <p:strVal val="visible"/>
                                      </p:to>
                                    </p:set>
                                    <p:animEffect transition="in" filter="dissolve">
                                      <p:cBhvr>
                                        <p:cTn id="71" dur="500"/>
                                        <p:tgtEl>
                                          <p:spTgt spid="9300"/>
                                        </p:tgtEl>
                                      </p:cBhvr>
                                    </p:animEffect>
                                  </p:childTnLst>
                                </p:cTn>
                              </p:par>
                            </p:childTnLst>
                          </p:cTn>
                        </p:par>
                        <p:par>
                          <p:cTn id="72" fill="hold" nodeType="afterGroup">
                            <p:stCondLst>
                              <p:cond delay="12000"/>
                            </p:stCondLst>
                            <p:childTnLst>
                              <p:par>
                                <p:cTn id="73" presetID="9" presetClass="entr" presetSubtype="0" fill="hold" grpId="0" nodeType="afterEffect">
                                  <p:stCondLst>
                                    <p:cond delay="0"/>
                                  </p:stCondLst>
                                  <p:childTnLst>
                                    <p:set>
                                      <p:cBhvr>
                                        <p:cTn id="74" dur="1" fill="hold">
                                          <p:stCondLst>
                                            <p:cond delay="0"/>
                                          </p:stCondLst>
                                        </p:cTn>
                                        <p:tgtEl>
                                          <p:spTgt spid="9298"/>
                                        </p:tgtEl>
                                        <p:attrNameLst>
                                          <p:attrName>style.visibility</p:attrName>
                                        </p:attrNameLst>
                                      </p:cBhvr>
                                      <p:to>
                                        <p:strVal val="visible"/>
                                      </p:to>
                                    </p:set>
                                    <p:animEffect transition="in" filter="dissolve">
                                      <p:cBhvr>
                                        <p:cTn id="75" dur="500"/>
                                        <p:tgtEl>
                                          <p:spTgt spid="9298"/>
                                        </p:tgtEl>
                                      </p:cBhvr>
                                    </p:animEffect>
                                  </p:childTnLst>
                                </p:cTn>
                              </p:par>
                            </p:childTnLst>
                          </p:cTn>
                        </p:par>
                        <p:par>
                          <p:cTn id="76" fill="hold" nodeType="afterGroup">
                            <p:stCondLst>
                              <p:cond delay="12500"/>
                            </p:stCondLst>
                            <p:childTnLst>
                              <p:par>
                                <p:cTn id="77" presetID="2" presetClass="entr" presetSubtype="4" fill="hold" grpId="0" nodeType="afterEffect">
                                  <p:stCondLst>
                                    <p:cond delay="0"/>
                                  </p:stCondLst>
                                  <p:childTnLst>
                                    <p:set>
                                      <p:cBhvr>
                                        <p:cTn id="78" dur="1" fill="hold">
                                          <p:stCondLst>
                                            <p:cond delay="0"/>
                                          </p:stCondLst>
                                        </p:cTn>
                                        <p:tgtEl>
                                          <p:spTgt spid="9316"/>
                                        </p:tgtEl>
                                        <p:attrNameLst>
                                          <p:attrName>style.visibility</p:attrName>
                                        </p:attrNameLst>
                                      </p:cBhvr>
                                      <p:to>
                                        <p:strVal val="visible"/>
                                      </p:to>
                                    </p:set>
                                    <p:anim calcmode="lin" valueType="num">
                                      <p:cBhvr additive="base">
                                        <p:cTn id="79" dur="500" fill="hold"/>
                                        <p:tgtEl>
                                          <p:spTgt spid="9316"/>
                                        </p:tgtEl>
                                        <p:attrNameLst>
                                          <p:attrName>ppt_x</p:attrName>
                                        </p:attrNameLst>
                                      </p:cBhvr>
                                      <p:tavLst>
                                        <p:tav tm="0">
                                          <p:val>
                                            <p:strVal val="#ppt_x"/>
                                          </p:val>
                                        </p:tav>
                                        <p:tav tm="100000">
                                          <p:val>
                                            <p:strVal val="#ppt_x"/>
                                          </p:val>
                                        </p:tav>
                                      </p:tavLst>
                                    </p:anim>
                                    <p:anim calcmode="lin" valueType="num">
                                      <p:cBhvr additive="base">
                                        <p:cTn id="80" dur="500" fill="hold"/>
                                        <p:tgtEl>
                                          <p:spTgt spid="9316"/>
                                        </p:tgtEl>
                                        <p:attrNameLst>
                                          <p:attrName>ppt_y</p:attrName>
                                        </p:attrNameLst>
                                      </p:cBhvr>
                                      <p:tavLst>
                                        <p:tav tm="0">
                                          <p:val>
                                            <p:strVal val="1+#ppt_h/2"/>
                                          </p:val>
                                        </p:tav>
                                        <p:tav tm="100000">
                                          <p:val>
                                            <p:strVal val="#ppt_y"/>
                                          </p:val>
                                        </p:tav>
                                      </p:tavLst>
                                    </p:anim>
                                  </p:childTnLst>
                                </p:cTn>
                              </p:par>
                            </p:childTnLst>
                          </p:cTn>
                        </p:par>
                        <p:par>
                          <p:cTn id="81" fill="hold" nodeType="afterGroup">
                            <p:stCondLst>
                              <p:cond delay="13000"/>
                            </p:stCondLst>
                            <p:childTnLst>
                              <p:par>
                                <p:cTn id="82" presetID="2" presetClass="entr" presetSubtype="4" fill="hold" grpId="0" nodeType="afterEffect">
                                  <p:stCondLst>
                                    <p:cond delay="0"/>
                                  </p:stCondLst>
                                  <p:childTnLst>
                                    <p:set>
                                      <p:cBhvr>
                                        <p:cTn id="83" dur="1" fill="hold">
                                          <p:stCondLst>
                                            <p:cond delay="0"/>
                                          </p:stCondLst>
                                        </p:cTn>
                                        <p:tgtEl>
                                          <p:spTgt spid="9315"/>
                                        </p:tgtEl>
                                        <p:attrNameLst>
                                          <p:attrName>style.visibility</p:attrName>
                                        </p:attrNameLst>
                                      </p:cBhvr>
                                      <p:to>
                                        <p:strVal val="visible"/>
                                      </p:to>
                                    </p:set>
                                    <p:anim calcmode="lin" valueType="num">
                                      <p:cBhvr additive="base">
                                        <p:cTn id="84" dur="500" fill="hold"/>
                                        <p:tgtEl>
                                          <p:spTgt spid="9315"/>
                                        </p:tgtEl>
                                        <p:attrNameLst>
                                          <p:attrName>ppt_x</p:attrName>
                                        </p:attrNameLst>
                                      </p:cBhvr>
                                      <p:tavLst>
                                        <p:tav tm="0">
                                          <p:val>
                                            <p:strVal val="#ppt_x"/>
                                          </p:val>
                                        </p:tav>
                                        <p:tav tm="100000">
                                          <p:val>
                                            <p:strVal val="#ppt_x"/>
                                          </p:val>
                                        </p:tav>
                                      </p:tavLst>
                                    </p:anim>
                                    <p:anim calcmode="lin" valueType="num">
                                      <p:cBhvr additive="base">
                                        <p:cTn id="85" dur="500" fill="hold"/>
                                        <p:tgtEl>
                                          <p:spTgt spid="9315"/>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13500"/>
                            </p:stCondLst>
                            <p:childTnLst>
                              <p:par>
                                <p:cTn id="87" presetID="2" presetClass="entr" presetSubtype="4" fill="hold" grpId="0" nodeType="afterEffect">
                                  <p:stCondLst>
                                    <p:cond delay="0"/>
                                  </p:stCondLst>
                                  <p:childTnLst>
                                    <p:set>
                                      <p:cBhvr>
                                        <p:cTn id="88" dur="1" fill="hold">
                                          <p:stCondLst>
                                            <p:cond delay="0"/>
                                          </p:stCondLst>
                                        </p:cTn>
                                        <p:tgtEl>
                                          <p:spTgt spid="9314"/>
                                        </p:tgtEl>
                                        <p:attrNameLst>
                                          <p:attrName>style.visibility</p:attrName>
                                        </p:attrNameLst>
                                      </p:cBhvr>
                                      <p:to>
                                        <p:strVal val="visible"/>
                                      </p:to>
                                    </p:set>
                                    <p:anim calcmode="lin" valueType="num">
                                      <p:cBhvr additive="base">
                                        <p:cTn id="89" dur="500" fill="hold"/>
                                        <p:tgtEl>
                                          <p:spTgt spid="9314"/>
                                        </p:tgtEl>
                                        <p:attrNameLst>
                                          <p:attrName>ppt_x</p:attrName>
                                        </p:attrNameLst>
                                      </p:cBhvr>
                                      <p:tavLst>
                                        <p:tav tm="0">
                                          <p:val>
                                            <p:strVal val="#ppt_x"/>
                                          </p:val>
                                        </p:tav>
                                        <p:tav tm="100000">
                                          <p:val>
                                            <p:strVal val="#ppt_x"/>
                                          </p:val>
                                        </p:tav>
                                      </p:tavLst>
                                    </p:anim>
                                    <p:anim calcmode="lin" valueType="num">
                                      <p:cBhvr additive="base">
                                        <p:cTn id="90" dur="500" fill="hold"/>
                                        <p:tgtEl>
                                          <p:spTgt spid="9314"/>
                                        </p:tgtEl>
                                        <p:attrNameLst>
                                          <p:attrName>ppt_y</p:attrName>
                                        </p:attrNameLst>
                                      </p:cBhvr>
                                      <p:tavLst>
                                        <p:tav tm="0">
                                          <p:val>
                                            <p:strVal val="1+#ppt_h/2"/>
                                          </p:val>
                                        </p:tav>
                                        <p:tav tm="100000">
                                          <p:val>
                                            <p:strVal val="#ppt_y"/>
                                          </p:val>
                                        </p:tav>
                                      </p:tavLst>
                                    </p:anim>
                                  </p:childTnLst>
                                </p:cTn>
                              </p:par>
                            </p:childTnLst>
                          </p:cTn>
                        </p:par>
                        <p:par>
                          <p:cTn id="91" fill="hold" nodeType="afterGroup">
                            <p:stCondLst>
                              <p:cond delay="14000"/>
                            </p:stCondLst>
                            <p:childTnLst>
                              <p:par>
                                <p:cTn id="92" presetID="2" presetClass="entr" presetSubtype="4" fill="hold" grpId="0" nodeType="afterEffect">
                                  <p:stCondLst>
                                    <p:cond delay="0"/>
                                  </p:stCondLst>
                                  <p:childTnLst>
                                    <p:set>
                                      <p:cBhvr>
                                        <p:cTn id="93" dur="1" fill="hold">
                                          <p:stCondLst>
                                            <p:cond delay="0"/>
                                          </p:stCondLst>
                                        </p:cTn>
                                        <p:tgtEl>
                                          <p:spTgt spid="9318"/>
                                        </p:tgtEl>
                                        <p:attrNameLst>
                                          <p:attrName>style.visibility</p:attrName>
                                        </p:attrNameLst>
                                      </p:cBhvr>
                                      <p:to>
                                        <p:strVal val="visible"/>
                                      </p:to>
                                    </p:set>
                                    <p:anim calcmode="lin" valueType="num">
                                      <p:cBhvr additive="base">
                                        <p:cTn id="94" dur="500" fill="hold"/>
                                        <p:tgtEl>
                                          <p:spTgt spid="9318"/>
                                        </p:tgtEl>
                                        <p:attrNameLst>
                                          <p:attrName>ppt_x</p:attrName>
                                        </p:attrNameLst>
                                      </p:cBhvr>
                                      <p:tavLst>
                                        <p:tav tm="0">
                                          <p:val>
                                            <p:strVal val="#ppt_x"/>
                                          </p:val>
                                        </p:tav>
                                        <p:tav tm="100000">
                                          <p:val>
                                            <p:strVal val="#ppt_x"/>
                                          </p:val>
                                        </p:tav>
                                      </p:tavLst>
                                    </p:anim>
                                    <p:anim calcmode="lin" valueType="num">
                                      <p:cBhvr additive="base">
                                        <p:cTn id="95" dur="500" fill="hold"/>
                                        <p:tgtEl>
                                          <p:spTgt spid="9318"/>
                                        </p:tgtEl>
                                        <p:attrNameLst>
                                          <p:attrName>ppt_y</p:attrName>
                                        </p:attrNameLst>
                                      </p:cBhvr>
                                      <p:tavLst>
                                        <p:tav tm="0">
                                          <p:val>
                                            <p:strVal val="1+#ppt_h/2"/>
                                          </p:val>
                                        </p:tav>
                                        <p:tav tm="100000">
                                          <p:val>
                                            <p:strVal val="#ppt_y"/>
                                          </p:val>
                                        </p:tav>
                                      </p:tavLst>
                                    </p:anim>
                                  </p:childTnLst>
                                </p:cTn>
                              </p:par>
                            </p:childTnLst>
                          </p:cTn>
                        </p:par>
                        <p:par>
                          <p:cTn id="96" fill="hold" nodeType="afterGroup">
                            <p:stCondLst>
                              <p:cond delay="14500"/>
                            </p:stCondLst>
                            <p:childTnLst>
                              <p:par>
                                <p:cTn id="97" presetID="2" presetClass="entr" presetSubtype="4" fill="hold" grpId="0" nodeType="afterEffect">
                                  <p:stCondLst>
                                    <p:cond delay="0"/>
                                  </p:stCondLst>
                                  <p:childTnLst>
                                    <p:set>
                                      <p:cBhvr>
                                        <p:cTn id="98" dur="1" fill="hold">
                                          <p:stCondLst>
                                            <p:cond delay="0"/>
                                          </p:stCondLst>
                                        </p:cTn>
                                        <p:tgtEl>
                                          <p:spTgt spid="9302"/>
                                        </p:tgtEl>
                                        <p:attrNameLst>
                                          <p:attrName>style.visibility</p:attrName>
                                        </p:attrNameLst>
                                      </p:cBhvr>
                                      <p:to>
                                        <p:strVal val="visible"/>
                                      </p:to>
                                    </p:set>
                                    <p:anim calcmode="lin" valueType="num">
                                      <p:cBhvr additive="base">
                                        <p:cTn id="99" dur="500" fill="hold"/>
                                        <p:tgtEl>
                                          <p:spTgt spid="9302"/>
                                        </p:tgtEl>
                                        <p:attrNameLst>
                                          <p:attrName>ppt_x</p:attrName>
                                        </p:attrNameLst>
                                      </p:cBhvr>
                                      <p:tavLst>
                                        <p:tav tm="0">
                                          <p:val>
                                            <p:strVal val="#ppt_x"/>
                                          </p:val>
                                        </p:tav>
                                        <p:tav tm="100000">
                                          <p:val>
                                            <p:strVal val="#ppt_x"/>
                                          </p:val>
                                        </p:tav>
                                      </p:tavLst>
                                    </p:anim>
                                    <p:anim calcmode="lin" valueType="num">
                                      <p:cBhvr additive="base">
                                        <p:cTn id="100" dur="500" fill="hold"/>
                                        <p:tgtEl>
                                          <p:spTgt spid="9302"/>
                                        </p:tgtEl>
                                        <p:attrNameLst>
                                          <p:attrName>ppt_y</p:attrName>
                                        </p:attrNameLst>
                                      </p:cBhvr>
                                      <p:tavLst>
                                        <p:tav tm="0">
                                          <p:val>
                                            <p:strVal val="1+#ppt_h/2"/>
                                          </p:val>
                                        </p:tav>
                                        <p:tav tm="100000">
                                          <p:val>
                                            <p:strVal val="#ppt_y"/>
                                          </p:val>
                                        </p:tav>
                                      </p:tavLst>
                                    </p:anim>
                                  </p:childTnLst>
                                </p:cTn>
                              </p:par>
                            </p:childTnLst>
                          </p:cTn>
                        </p:par>
                        <p:par>
                          <p:cTn id="101" fill="hold" nodeType="afterGroup">
                            <p:stCondLst>
                              <p:cond delay="15000"/>
                            </p:stCondLst>
                            <p:childTnLst>
                              <p:par>
                                <p:cTn id="102" presetID="2" presetClass="entr" presetSubtype="4" fill="hold" grpId="0" nodeType="afterEffect">
                                  <p:stCondLst>
                                    <p:cond delay="0"/>
                                  </p:stCondLst>
                                  <p:childTnLst>
                                    <p:set>
                                      <p:cBhvr>
                                        <p:cTn id="103" dur="1" fill="hold">
                                          <p:stCondLst>
                                            <p:cond delay="0"/>
                                          </p:stCondLst>
                                        </p:cTn>
                                        <p:tgtEl>
                                          <p:spTgt spid="9303"/>
                                        </p:tgtEl>
                                        <p:attrNameLst>
                                          <p:attrName>style.visibility</p:attrName>
                                        </p:attrNameLst>
                                      </p:cBhvr>
                                      <p:to>
                                        <p:strVal val="visible"/>
                                      </p:to>
                                    </p:set>
                                    <p:anim calcmode="lin" valueType="num">
                                      <p:cBhvr additive="base">
                                        <p:cTn id="104" dur="500" fill="hold"/>
                                        <p:tgtEl>
                                          <p:spTgt spid="9303"/>
                                        </p:tgtEl>
                                        <p:attrNameLst>
                                          <p:attrName>ppt_x</p:attrName>
                                        </p:attrNameLst>
                                      </p:cBhvr>
                                      <p:tavLst>
                                        <p:tav tm="0">
                                          <p:val>
                                            <p:strVal val="#ppt_x"/>
                                          </p:val>
                                        </p:tav>
                                        <p:tav tm="100000">
                                          <p:val>
                                            <p:strVal val="#ppt_x"/>
                                          </p:val>
                                        </p:tav>
                                      </p:tavLst>
                                    </p:anim>
                                    <p:anim calcmode="lin" valueType="num">
                                      <p:cBhvr additive="base">
                                        <p:cTn id="105" dur="500" fill="hold"/>
                                        <p:tgtEl>
                                          <p:spTgt spid="9303"/>
                                        </p:tgtEl>
                                        <p:attrNameLst>
                                          <p:attrName>ppt_y</p:attrName>
                                        </p:attrNameLst>
                                      </p:cBhvr>
                                      <p:tavLst>
                                        <p:tav tm="0">
                                          <p:val>
                                            <p:strVal val="1+#ppt_h/2"/>
                                          </p:val>
                                        </p:tav>
                                        <p:tav tm="100000">
                                          <p:val>
                                            <p:strVal val="#ppt_y"/>
                                          </p:val>
                                        </p:tav>
                                      </p:tavLst>
                                    </p:anim>
                                  </p:childTnLst>
                                </p:cTn>
                              </p:par>
                            </p:childTnLst>
                          </p:cTn>
                        </p:par>
                        <p:par>
                          <p:cTn id="106" fill="hold" nodeType="afterGroup">
                            <p:stCondLst>
                              <p:cond delay="15500"/>
                            </p:stCondLst>
                            <p:childTnLst>
                              <p:par>
                                <p:cTn id="107" presetID="2" presetClass="entr" presetSubtype="4" fill="hold" grpId="0" nodeType="afterEffect">
                                  <p:stCondLst>
                                    <p:cond delay="0"/>
                                  </p:stCondLst>
                                  <p:childTnLst>
                                    <p:set>
                                      <p:cBhvr>
                                        <p:cTn id="108" dur="1" fill="hold">
                                          <p:stCondLst>
                                            <p:cond delay="0"/>
                                          </p:stCondLst>
                                        </p:cTn>
                                        <p:tgtEl>
                                          <p:spTgt spid="9305"/>
                                        </p:tgtEl>
                                        <p:attrNameLst>
                                          <p:attrName>style.visibility</p:attrName>
                                        </p:attrNameLst>
                                      </p:cBhvr>
                                      <p:to>
                                        <p:strVal val="visible"/>
                                      </p:to>
                                    </p:set>
                                    <p:anim calcmode="lin" valueType="num">
                                      <p:cBhvr additive="base">
                                        <p:cTn id="109" dur="500" fill="hold"/>
                                        <p:tgtEl>
                                          <p:spTgt spid="9305"/>
                                        </p:tgtEl>
                                        <p:attrNameLst>
                                          <p:attrName>ppt_x</p:attrName>
                                        </p:attrNameLst>
                                      </p:cBhvr>
                                      <p:tavLst>
                                        <p:tav tm="0">
                                          <p:val>
                                            <p:strVal val="#ppt_x"/>
                                          </p:val>
                                        </p:tav>
                                        <p:tav tm="100000">
                                          <p:val>
                                            <p:strVal val="#ppt_x"/>
                                          </p:val>
                                        </p:tav>
                                      </p:tavLst>
                                    </p:anim>
                                    <p:anim calcmode="lin" valueType="num">
                                      <p:cBhvr additive="base">
                                        <p:cTn id="110" dur="500" fill="hold"/>
                                        <p:tgtEl>
                                          <p:spTgt spid="9305"/>
                                        </p:tgtEl>
                                        <p:attrNameLst>
                                          <p:attrName>ppt_y</p:attrName>
                                        </p:attrNameLst>
                                      </p:cBhvr>
                                      <p:tavLst>
                                        <p:tav tm="0">
                                          <p:val>
                                            <p:strVal val="1+#ppt_h/2"/>
                                          </p:val>
                                        </p:tav>
                                        <p:tav tm="100000">
                                          <p:val>
                                            <p:strVal val="#ppt_y"/>
                                          </p:val>
                                        </p:tav>
                                      </p:tavLst>
                                    </p:anim>
                                  </p:childTnLst>
                                </p:cTn>
                              </p:par>
                            </p:childTnLst>
                          </p:cTn>
                        </p:par>
                        <p:par>
                          <p:cTn id="111" fill="hold" nodeType="afterGroup">
                            <p:stCondLst>
                              <p:cond delay="16000"/>
                            </p:stCondLst>
                            <p:childTnLst>
                              <p:par>
                                <p:cTn id="112" presetID="2" presetClass="entr" presetSubtype="4" fill="hold" grpId="0" nodeType="afterEffect">
                                  <p:stCondLst>
                                    <p:cond delay="0"/>
                                  </p:stCondLst>
                                  <p:childTnLst>
                                    <p:set>
                                      <p:cBhvr>
                                        <p:cTn id="113" dur="1" fill="hold">
                                          <p:stCondLst>
                                            <p:cond delay="0"/>
                                          </p:stCondLst>
                                        </p:cTn>
                                        <p:tgtEl>
                                          <p:spTgt spid="9306"/>
                                        </p:tgtEl>
                                        <p:attrNameLst>
                                          <p:attrName>style.visibility</p:attrName>
                                        </p:attrNameLst>
                                      </p:cBhvr>
                                      <p:to>
                                        <p:strVal val="visible"/>
                                      </p:to>
                                    </p:set>
                                    <p:anim calcmode="lin" valueType="num">
                                      <p:cBhvr additive="base">
                                        <p:cTn id="114" dur="500" fill="hold"/>
                                        <p:tgtEl>
                                          <p:spTgt spid="9306"/>
                                        </p:tgtEl>
                                        <p:attrNameLst>
                                          <p:attrName>ppt_x</p:attrName>
                                        </p:attrNameLst>
                                      </p:cBhvr>
                                      <p:tavLst>
                                        <p:tav tm="0">
                                          <p:val>
                                            <p:strVal val="#ppt_x"/>
                                          </p:val>
                                        </p:tav>
                                        <p:tav tm="100000">
                                          <p:val>
                                            <p:strVal val="#ppt_x"/>
                                          </p:val>
                                        </p:tav>
                                      </p:tavLst>
                                    </p:anim>
                                    <p:anim calcmode="lin" valueType="num">
                                      <p:cBhvr additive="base">
                                        <p:cTn id="115" dur="500" fill="hold"/>
                                        <p:tgtEl>
                                          <p:spTgt spid="9306"/>
                                        </p:tgtEl>
                                        <p:attrNameLst>
                                          <p:attrName>ppt_y</p:attrName>
                                        </p:attrNameLst>
                                      </p:cBhvr>
                                      <p:tavLst>
                                        <p:tav tm="0">
                                          <p:val>
                                            <p:strVal val="1+#ppt_h/2"/>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xit" presetSubtype="0" fill="hold" nodeType="clickEffect">
                                  <p:stCondLst>
                                    <p:cond delay="0"/>
                                  </p:stCondLst>
                                  <p:childTnLst>
                                    <p:set>
                                      <p:cBhvr>
                                        <p:cTn id="119" dur="1" fill="hold">
                                          <p:stCondLst>
                                            <p:cond delay="0"/>
                                          </p:stCondLst>
                                        </p:cTn>
                                        <p:tgtEl>
                                          <p:spTgt spid="9223"/>
                                        </p:tgtEl>
                                        <p:attrNameLst>
                                          <p:attrName>style.visibility</p:attrName>
                                        </p:attrNameLst>
                                      </p:cBhvr>
                                      <p:to>
                                        <p:strVal val="hidden"/>
                                      </p:to>
                                    </p:set>
                                  </p:childTnLst>
                                </p:cTn>
                              </p:par>
                            </p:childTnLst>
                          </p:cTn>
                        </p:par>
                        <p:par>
                          <p:cTn id="120" fill="hold" nodeType="afterGroup">
                            <p:stCondLst>
                              <p:cond delay="0"/>
                            </p:stCondLst>
                            <p:childTnLst>
                              <p:par>
                                <p:cTn id="121" presetID="1" presetClass="exit" presetSubtype="0" fill="hold" grpId="1" nodeType="afterEffect">
                                  <p:stCondLst>
                                    <p:cond delay="0"/>
                                  </p:stCondLst>
                                  <p:childTnLst>
                                    <p:set>
                                      <p:cBhvr>
                                        <p:cTn id="122" dur="1" fill="hold">
                                          <p:stCondLst>
                                            <p:cond delay="0"/>
                                          </p:stCondLst>
                                        </p:cTn>
                                        <p:tgtEl>
                                          <p:spTgt spid="9298"/>
                                        </p:tgtEl>
                                        <p:attrNameLst>
                                          <p:attrName>style.visibility</p:attrName>
                                        </p:attrNameLst>
                                      </p:cBhvr>
                                      <p:to>
                                        <p:strVal val="hidden"/>
                                      </p:to>
                                    </p:set>
                                  </p:childTnLst>
                                </p:cTn>
                              </p:par>
                            </p:childTnLst>
                          </p:cTn>
                        </p:par>
                        <p:par>
                          <p:cTn id="123" fill="hold" nodeType="afterGroup">
                            <p:stCondLst>
                              <p:cond delay="0"/>
                            </p:stCondLst>
                            <p:childTnLst>
                              <p:par>
                                <p:cTn id="124" presetID="1" presetClass="exit" presetSubtype="0" fill="hold" grpId="0" nodeType="afterEffect">
                                  <p:stCondLst>
                                    <p:cond delay="0"/>
                                  </p:stCondLst>
                                  <p:childTnLst>
                                    <p:set>
                                      <p:cBhvr>
                                        <p:cTn id="125" dur="1" fill="hold">
                                          <p:stCondLst>
                                            <p:cond delay="0"/>
                                          </p:stCondLst>
                                        </p:cTn>
                                        <p:tgtEl>
                                          <p:spTgt spid="9226"/>
                                        </p:tgtEl>
                                        <p:attrNameLst>
                                          <p:attrName>style.visibility</p:attrName>
                                        </p:attrNameLst>
                                      </p:cBhvr>
                                      <p:to>
                                        <p:strVal val="hidden"/>
                                      </p:to>
                                    </p:set>
                                  </p:childTnLst>
                                </p:cTn>
                              </p:par>
                            </p:childTnLst>
                          </p:cTn>
                        </p:par>
                        <p:par>
                          <p:cTn id="126" fill="hold" nodeType="afterGroup">
                            <p:stCondLst>
                              <p:cond delay="0"/>
                            </p:stCondLst>
                            <p:childTnLst>
                              <p:par>
                                <p:cTn id="127" presetID="1" presetClass="exit" presetSubtype="0" fill="hold" grpId="0" nodeType="afterEffect">
                                  <p:stCondLst>
                                    <p:cond delay="0"/>
                                  </p:stCondLst>
                                  <p:childTnLst>
                                    <p:set>
                                      <p:cBhvr>
                                        <p:cTn id="128" dur="1" fill="hold">
                                          <p:stCondLst>
                                            <p:cond delay="0"/>
                                          </p:stCondLst>
                                        </p:cTn>
                                        <p:tgtEl>
                                          <p:spTgt spid="9227"/>
                                        </p:tgtEl>
                                        <p:attrNameLst>
                                          <p:attrName>style.visibility</p:attrName>
                                        </p:attrNameLst>
                                      </p:cBhvr>
                                      <p:to>
                                        <p:strVal val="hidden"/>
                                      </p:to>
                                    </p:set>
                                  </p:childTnLst>
                                </p:cTn>
                              </p:par>
                            </p:childTnLst>
                          </p:cTn>
                        </p:par>
                        <p:par>
                          <p:cTn id="129" fill="hold" nodeType="afterGroup">
                            <p:stCondLst>
                              <p:cond delay="0"/>
                            </p:stCondLst>
                            <p:childTnLst>
                              <p:par>
                                <p:cTn id="130" presetID="1" presetClass="exit" presetSubtype="0" fill="hold" grpId="0" nodeType="afterEffect">
                                  <p:stCondLst>
                                    <p:cond delay="0"/>
                                  </p:stCondLst>
                                  <p:childTnLst>
                                    <p:set>
                                      <p:cBhvr>
                                        <p:cTn id="131" dur="1" fill="hold">
                                          <p:stCondLst>
                                            <p:cond delay="0"/>
                                          </p:stCondLst>
                                        </p:cTn>
                                        <p:tgtEl>
                                          <p:spTgt spid="9228"/>
                                        </p:tgtEl>
                                        <p:attrNameLst>
                                          <p:attrName>style.visibility</p:attrName>
                                        </p:attrNameLst>
                                      </p:cBhvr>
                                      <p:to>
                                        <p:strVal val="hidden"/>
                                      </p:to>
                                    </p:set>
                                  </p:childTnLst>
                                </p:cTn>
                              </p:par>
                            </p:childTnLst>
                          </p:cTn>
                        </p:par>
                        <p:par>
                          <p:cTn id="132" fill="hold" nodeType="afterGroup">
                            <p:stCondLst>
                              <p:cond delay="0"/>
                            </p:stCondLst>
                            <p:childTnLst>
                              <p:par>
                                <p:cTn id="133" presetID="1" presetClass="exit" presetSubtype="0" fill="hold" grpId="0" nodeType="afterEffect">
                                  <p:stCondLst>
                                    <p:cond delay="0"/>
                                  </p:stCondLst>
                                  <p:childTnLst>
                                    <p:set>
                                      <p:cBhvr>
                                        <p:cTn id="134" dur="1" fill="hold">
                                          <p:stCondLst>
                                            <p:cond delay="0"/>
                                          </p:stCondLst>
                                        </p:cTn>
                                        <p:tgtEl>
                                          <p:spTgt spid="9229"/>
                                        </p:tgtEl>
                                        <p:attrNameLst>
                                          <p:attrName>style.visibility</p:attrName>
                                        </p:attrNameLst>
                                      </p:cBhvr>
                                      <p:to>
                                        <p:strVal val="hidden"/>
                                      </p:to>
                                    </p:set>
                                  </p:childTnLst>
                                </p:cTn>
                              </p:par>
                            </p:childTnLst>
                          </p:cTn>
                        </p:par>
                        <p:par>
                          <p:cTn id="135" fill="hold" nodeType="afterGroup">
                            <p:stCondLst>
                              <p:cond delay="0"/>
                            </p:stCondLst>
                            <p:childTnLst>
                              <p:par>
                                <p:cTn id="136" presetID="1" presetClass="exit" presetSubtype="0" fill="hold" grpId="0" nodeType="afterEffect">
                                  <p:stCondLst>
                                    <p:cond delay="0"/>
                                  </p:stCondLst>
                                  <p:childTnLst>
                                    <p:set>
                                      <p:cBhvr>
                                        <p:cTn id="137" dur="1" fill="hold">
                                          <p:stCondLst>
                                            <p:cond delay="0"/>
                                          </p:stCondLst>
                                        </p:cTn>
                                        <p:tgtEl>
                                          <p:spTgt spid="9230"/>
                                        </p:tgtEl>
                                        <p:attrNameLst>
                                          <p:attrName>style.visibility</p:attrName>
                                        </p:attrNameLst>
                                      </p:cBhvr>
                                      <p:to>
                                        <p:strVal val="hidden"/>
                                      </p:to>
                                    </p:set>
                                  </p:childTnLst>
                                </p:cTn>
                              </p:par>
                            </p:childTnLst>
                          </p:cTn>
                        </p:par>
                        <p:par>
                          <p:cTn id="138" fill="hold" nodeType="afterGroup">
                            <p:stCondLst>
                              <p:cond delay="0"/>
                            </p:stCondLst>
                            <p:childTnLst>
                              <p:par>
                                <p:cTn id="139" presetID="1" presetClass="exit" presetSubtype="0" fill="hold" grpId="0" nodeType="afterEffect">
                                  <p:stCondLst>
                                    <p:cond delay="0"/>
                                  </p:stCondLst>
                                  <p:childTnLst>
                                    <p:set>
                                      <p:cBhvr>
                                        <p:cTn id="140" dur="1" fill="hold">
                                          <p:stCondLst>
                                            <p:cond delay="0"/>
                                          </p:stCondLst>
                                        </p:cTn>
                                        <p:tgtEl>
                                          <p:spTgt spid="9231"/>
                                        </p:tgtEl>
                                        <p:attrNameLst>
                                          <p:attrName>style.visibility</p:attrName>
                                        </p:attrNameLst>
                                      </p:cBhvr>
                                      <p:to>
                                        <p:strVal val="hidden"/>
                                      </p:to>
                                    </p:set>
                                  </p:childTnLst>
                                </p:cTn>
                              </p:par>
                            </p:childTnLst>
                          </p:cTn>
                        </p:par>
                        <p:par>
                          <p:cTn id="141" fill="hold" nodeType="afterGroup">
                            <p:stCondLst>
                              <p:cond delay="0"/>
                            </p:stCondLst>
                            <p:childTnLst>
                              <p:par>
                                <p:cTn id="142" presetID="1" presetClass="exit" presetSubtype="0" fill="hold" nodeType="afterEffect">
                                  <p:stCondLst>
                                    <p:cond delay="0"/>
                                  </p:stCondLst>
                                  <p:childTnLst>
                                    <p:set>
                                      <p:cBhvr>
                                        <p:cTn id="143" dur="1" fill="hold">
                                          <p:stCondLst>
                                            <p:cond delay="0"/>
                                          </p:stCondLst>
                                        </p:cTn>
                                        <p:tgtEl>
                                          <p:spTgt spid="9232"/>
                                        </p:tgtEl>
                                        <p:attrNameLst>
                                          <p:attrName>style.visibility</p:attrName>
                                        </p:attrNameLst>
                                      </p:cBhvr>
                                      <p:to>
                                        <p:strVal val="hidden"/>
                                      </p:to>
                                    </p:set>
                                  </p:childTnLst>
                                </p:cTn>
                              </p:par>
                            </p:childTnLst>
                          </p:cTn>
                        </p:par>
                        <p:par>
                          <p:cTn id="144" fill="hold" nodeType="afterGroup">
                            <p:stCondLst>
                              <p:cond delay="0"/>
                            </p:stCondLst>
                            <p:childTnLst>
                              <p:par>
                                <p:cTn id="145" presetID="1" presetClass="exit" presetSubtype="0" fill="hold" nodeType="afterEffect">
                                  <p:stCondLst>
                                    <p:cond delay="0"/>
                                  </p:stCondLst>
                                  <p:childTnLst>
                                    <p:set>
                                      <p:cBhvr>
                                        <p:cTn id="146" dur="1" fill="hold">
                                          <p:stCondLst>
                                            <p:cond delay="0"/>
                                          </p:stCondLst>
                                        </p:cTn>
                                        <p:tgtEl>
                                          <p:spTgt spid="9237"/>
                                        </p:tgtEl>
                                        <p:attrNameLst>
                                          <p:attrName>style.visibility</p:attrName>
                                        </p:attrNameLst>
                                      </p:cBhvr>
                                      <p:to>
                                        <p:strVal val="hidden"/>
                                      </p:to>
                                    </p:set>
                                  </p:childTnLst>
                                </p:cTn>
                              </p:par>
                            </p:childTnLst>
                          </p:cTn>
                        </p:par>
                        <p:par>
                          <p:cTn id="147" fill="hold" nodeType="afterGroup">
                            <p:stCondLst>
                              <p:cond delay="0"/>
                            </p:stCondLst>
                            <p:childTnLst>
                              <p:par>
                                <p:cTn id="148" presetID="1" presetClass="exit" presetSubtype="0" fill="hold" nodeType="afterEffect">
                                  <p:stCondLst>
                                    <p:cond delay="0"/>
                                  </p:stCondLst>
                                  <p:childTnLst>
                                    <p:set>
                                      <p:cBhvr>
                                        <p:cTn id="149" dur="1" fill="hold">
                                          <p:stCondLst>
                                            <p:cond delay="0"/>
                                          </p:stCondLst>
                                        </p:cTn>
                                        <p:tgtEl>
                                          <p:spTgt spid="9242"/>
                                        </p:tgtEl>
                                        <p:attrNameLst>
                                          <p:attrName>style.visibility</p:attrName>
                                        </p:attrNameLst>
                                      </p:cBhvr>
                                      <p:to>
                                        <p:strVal val="hidden"/>
                                      </p:to>
                                    </p:set>
                                  </p:childTnLst>
                                </p:cTn>
                              </p:par>
                            </p:childTnLst>
                          </p:cTn>
                        </p:par>
                        <p:par>
                          <p:cTn id="150" fill="hold" nodeType="afterGroup">
                            <p:stCondLst>
                              <p:cond delay="0"/>
                            </p:stCondLst>
                            <p:childTnLst>
                              <p:par>
                                <p:cTn id="151" presetID="1" presetClass="exit" presetSubtype="0" fill="hold" nodeType="afterEffect">
                                  <p:stCondLst>
                                    <p:cond delay="0"/>
                                  </p:stCondLst>
                                  <p:childTnLst>
                                    <p:set>
                                      <p:cBhvr>
                                        <p:cTn id="152" dur="1" fill="hold">
                                          <p:stCondLst>
                                            <p:cond delay="0"/>
                                          </p:stCondLst>
                                        </p:cTn>
                                        <p:tgtEl>
                                          <p:spTgt spid="9247"/>
                                        </p:tgtEl>
                                        <p:attrNameLst>
                                          <p:attrName>style.visibility</p:attrName>
                                        </p:attrNameLst>
                                      </p:cBhvr>
                                      <p:to>
                                        <p:strVal val="hidden"/>
                                      </p:to>
                                    </p:set>
                                  </p:childTnLst>
                                </p:cTn>
                              </p:par>
                            </p:childTnLst>
                          </p:cTn>
                        </p:par>
                        <p:par>
                          <p:cTn id="153" fill="hold" nodeType="afterGroup">
                            <p:stCondLst>
                              <p:cond delay="0"/>
                            </p:stCondLst>
                            <p:childTnLst>
                              <p:par>
                                <p:cTn id="154" presetID="1" presetClass="exit" presetSubtype="0" fill="hold" nodeType="afterEffect">
                                  <p:stCondLst>
                                    <p:cond delay="0"/>
                                  </p:stCondLst>
                                  <p:childTnLst>
                                    <p:set>
                                      <p:cBhvr>
                                        <p:cTn id="155" dur="1" fill="hold">
                                          <p:stCondLst>
                                            <p:cond delay="0"/>
                                          </p:stCondLst>
                                        </p:cTn>
                                        <p:tgtEl>
                                          <p:spTgt spid="9252"/>
                                        </p:tgtEl>
                                        <p:attrNameLst>
                                          <p:attrName>style.visibility</p:attrName>
                                        </p:attrNameLst>
                                      </p:cBhvr>
                                      <p:to>
                                        <p:strVal val="hidden"/>
                                      </p:to>
                                    </p:set>
                                  </p:childTnLst>
                                </p:cTn>
                              </p:par>
                            </p:childTnLst>
                          </p:cTn>
                        </p:par>
                        <p:par>
                          <p:cTn id="156" fill="hold" nodeType="afterGroup">
                            <p:stCondLst>
                              <p:cond delay="0"/>
                            </p:stCondLst>
                            <p:childTnLst>
                              <p:par>
                                <p:cTn id="157" presetID="1" presetClass="exit" presetSubtype="0" fill="hold" nodeType="afterEffect">
                                  <p:stCondLst>
                                    <p:cond delay="0"/>
                                  </p:stCondLst>
                                  <p:childTnLst>
                                    <p:set>
                                      <p:cBhvr>
                                        <p:cTn id="158" dur="1" fill="hold">
                                          <p:stCondLst>
                                            <p:cond delay="0"/>
                                          </p:stCondLst>
                                        </p:cTn>
                                        <p:tgtEl>
                                          <p:spTgt spid="9257"/>
                                        </p:tgtEl>
                                        <p:attrNameLst>
                                          <p:attrName>style.visibility</p:attrName>
                                        </p:attrNameLst>
                                      </p:cBhvr>
                                      <p:to>
                                        <p:strVal val="hidden"/>
                                      </p:to>
                                    </p:set>
                                  </p:childTnLst>
                                </p:cTn>
                              </p:par>
                            </p:childTnLst>
                          </p:cTn>
                        </p:par>
                        <p:par>
                          <p:cTn id="159" fill="hold" nodeType="afterGroup">
                            <p:stCondLst>
                              <p:cond delay="0"/>
                            </p:stCondLst>
                            <p:childTnLst>
                              <p:par>
                                <p:cTn id="160" presetID="1" presetClass="exit" presetSubtype="0" fill="hold" nodeType="afterEffect">
                                  <p:stCondLst>
                                    <p:cond delay="0"/>
                                  </p:stCondLst>
                                  <p:childTnLst>
                                    <p:set>
                                      <p:cBhvr>
                                        <p:cTn id="161" dur="1" fill="hold">
                                          <p:stCondLst>
                                            <p:cond delay="0"/>
                                          </p:stCondLst>
                                        </p:cTn>
                                        <p:tgtEl>
                                          <p:spTgt spid="9262"/>
                                        </p:tgtEl>
                                        <p:attrNameLst>
                                          <p:attrName>style.visibility</p:attrName>
                                        </p:attrNameLst>
                                      </p:cBhvr>
                                      <p:to>
                                        <p:strVal val="hidden"/>
                                      </p:to>
                                    </p:set>
                                  </p:childTnLst>
                                </p:cTn>
                              </p:par>
                            </p:childTnLst>
                          </p:cTn>
                        </p:par>
                        <p:par>
                          <p:cTn id="162" fill="hold" nodeType="afterGroup">
                            <p:stCondLst>
                              <p:cond delay="0"/>
                            </p:stCondLst>
                            <p:childTnLst>
                              <p:par>
                                <p:cTn id="163" presetID="1" presetClass="exit" presetSubtype="0" fill="hold" nodeType="afterEffect">
                                  <p:stCondLst>
                                    <p:cond delay="0"/>
                                  </p:stCondLst>
                                  <p:childTnLst>
                                    <p:set>
                                      <p:cBhvr>
                                        <p:cTn id="164" dur="1" fill="hold">
                                          <p:stCondLst>
                                            <p:cond delay="0"/>
                                          </p:stCondLst>
                                        </p:cTn>
                                        <p:tgtEl>
                                          <p:spTgt spid="9265"/>
                                        </p:tgtEl>
                                        <p:attrNameLst>
                                          <p:attrName>style.visibility</p:attrName>
                                        </p:attrNameLst>
                                      </p:cBhvr>
                                      <p:to>
                                        <p:strVal val="hidden"/>
                                      </p:to>
                                    </p:set>
                                  </p:childTnLst>
                                </p:cTn>
                              </p:par>
                            </p:childTnLst>
                          </p:cTn>
                        </p:par>
                        <p:par>
                          <p:cTn id="165" fill="hold" nodeType="afterGroup">
                            <p:stCondLst>
                              <p:cond delay="0"/>
                            </p:stCondLst>
                            <p:childTnLst>
                              <p:par>
                                <p:cTn id="166" presetID="1" presetClass="exit" presetSubtype="0" fill="hold" nodeType="afterEffect">
                                  <p:stCondLst>
                                    <p:cond delay="0"/>
                                  </p:stCondLst>
                                  <p:childTnLst>
                                    <p:set>
                                      <p:cBhvr>
                                        <p:cTn id="167" dur="1" fill="hold">
                                          <p:stCondLst>
                                            <p:cond delay="0"/>
                                          </p:stCondLst>
                                        </p:cTn>
                                        <p:tgtEl>
                                          <p:spTgt spid="9268"/>
                                        </p:tgtEl>
                                        <p:attrNameLst>
                                          <p:attrName>style.visibility</p:attrName>
                                        </p:attrNameLst>
                                      </p:cBhvr>
                                      <p:to>
                                        <p:strVal val="hidden"/>
                                      </p:to>
                                    </p:set>
                                  </p:childTnLst>
                                </p:cTn>
                              </p:par>
                            </p:childTnLst>
                          </p:cTn>
                        </p:par>
                        <p:par>
                          <p:cTn id="168" fill="hold" nodeType="afterGroup">
                            <p:stCondLst>
                              <p:cond delay="0"/>
                            </p:stCondLst>
                            <p:childTnLst>
                              <p:par>
                                <p:cTn id="169" presetID="1" presetClass="exit" presetSubtype="0" fill="hold" nodeType="afterEffect">
                                  <p:stCondLst>
                                    <p:cond delay="0"/>
                                  </p:stCondLst>
                                  <p:childTnLst>
                                    <p:set>
                                      <p:cBhvr>
                                        <p:cTn id="170" dur="1" fill="hold">
                                          <p:stCondLst>
                                            <p:cond delay="0"/>
                                          </p:stCondLst>
                                        </p:cTn>
                                        <p:tgtEl>
                                          <p:spTgt spid="9271"/>
                                        </p:tgtEl>
                                        <p:attrNameLst>
                                          <p:attrName>style.visibility</p:attrName>
                                        </p:attrNameLst>
                                      </p:cBhvr>
                                      <p:to>
                                        <p:strVal val="hidden"/>
                                      </p:to>
                                    </p:set>
                                  </p:childTnLst>
                                </p:cTn>
                              </p:par>
                            </p:childTnLst>
                          </p:cTn>
                        </p:par>
                        <p:par>
                          <p:cTn id="171" fill="hold" nodeType="afterGroup">
                            <p:stCondLst>
                              <p:cond delay="0"/>
                            </p:stCondLst>
                            <p:childTnLst>
                              <p:par>
                                <p:cTn id="172" presetID="1" presetClass="exit" presetSubtype="0" fill="hold" nodeType="afterEffect">
                                  <p:stCondLst>
                                    <p:cond delay="0"/>
                                  </p:stCondLst>
                                  <p:childTnLst>
                                    <p:set>
                                      <p:cBhvr>
                                        <p:cTn id="173" dur="1" fill="hold">
                                          <p:stCondLst>
                                            <p:cond delay="0"/>
                                          </p:stCondLst>
                                        </p:cTn>
                                        <p:tgtEl>
                                          <p:spTgt spid="9274"/>
                                        </p:tgtEl>
                                        <p:attrNameLst>
                                          <p:attrName>style.visibility</p:attrName>
                                        </p:attrNameLst>
                                      </p:cBhvr>
                                      <p:to>
                                        <p:strVal val="hidden"/>
                                      </p:to>
                                    </p:set>
                                  </p:childTnLst>
                                </p:cTn>
                              </p:par>
                            </p:childTnLst>
                          </p:cTn>
                        </p:par>
                        <p:par>
                          <p:cTn id="174" fill="hold" nodeType="afterGroup">
                            <p:stCondLst>
                              <p:cond delay="0"/>
                            </p:stCondLst>
                            <p:childTnLst>
                              <p:par>
                                <p:cTn id="175" presetID="1" presetClass="exit" presetSubtype="0" fill="hold" nodeType="afterEffect">
                                  <p:stCondLst>
                                    <p:cond delay="0"/>
                                  </p:stCondLst>
                                  <p:childTnLst>
                                    <p:set>
                                      <p:cBhvr>
                                        <p:cTn id="176" dur="1" fill="hold">
                                          <p:stCondLst>
                                            <p:cond delay="0"/>
                                          </p:stCondLst>
                                        </p:cTn>
                                        <p:tgtEl>
                                          <p:spTgt spid="9277"/>
                                        </p:tgtEl>
                                        <p:attrNameLst>
                                          <p:attrName>style.visibility</p:attrName>
                                        </p:attrNameLst>
                                      </p:cBhvr>
                                      <p:to>
                                        <p:strVal val="hidden"/>
                                      </p:to>
                                    </p:set>
                                  </p:childTnLst>
                                </p:cTn>
                              </p:par>
                            </p:childTnLst>
                          </p:cTn>
                        </p:par>
                        <p:par>
                          <p:cTn id="177" fill="hold" nodeType="afterGroup">
                            <p:stCondLst>
                              <p:cond delay="0"/>
                            </p:stCondLst>
                            <p:childTnLst>
                              <p:par>
                                <p:cTn id="178" presetID="1" presetClass="exit" presetSubtype="0" fill="hold" grpId="0" nodeType="afterEffect">
                                  <p:stCondLst>
                                    <p:cond delay="0"/>
                                  </p:stCondLst>
                                  <p:childTnLst>
                                    <p:set>
                                      <p:cBhvr>
                                        <p:cTn id="179" dur="1" fill="hold">
                                          <p:stCondLst>
                                            <p:cond delay="0"/>
                                          </p:stCondLst>
                                        </p:cTn>
                                        <p:tgtEl>
                                          <p:spTgt spid="9280"/>
                                        </p:tgtEl>
                                        <p:attrNameLst>
                                          <p:attrName>style.visibility</p:attrName>
                                        </p:attrNameLst>
                                      </p:cBhvr>
                                      <p:to>
                                        <p:strVal val="hidden"/>
                                      </p:to>
                                    </p:set>
                                  </p:childTnLst>
                                </p:cTn>
                              </p:par>
                            </p:childTnLst>
                          </p:cTn>
                        </p:par>
                        <p:par>
                          <p:cTn id="180" fill="hold" nodeType="afterGroup">
                            <p:stCondLst>
                              <p:cond delay="0"/>
                            </p:stCondLst>
                            <p:childTnLst>
                              <p:par>
                                <p:cTn id="181" presetID="1" presetClass="exit" presetSubtype="0" fill="hold" grpId="0" nodeType="afterEffect">
                                  <p:stCondLst>
                                    <p:cond delay="0"/>
                                  </p:stCondLst>
                                  <p:childTnLst>
                                    <p:set>
                                      <p:cBhvr>
                                        <p:cTn id="182" dur="1" fill="hold">
                                          <p:stCondLst>
                                            <p:cond delay="0"/>
                                          </p:stCondLst>
                                        </p:cTn>
                                        <p:tgtEl>
                                          <p:spTgt spid="9281"/>
                                        </p:tgtEl>
                                        <p:attrNameLst>
                                          <p:attrName>style.visibility</p:attrName>
                                        </p:attrNameLst>
                                      </p:cBhvr>
                                      <p:to>
                                        <p:strVal val="hidden"/>
                                      </p:to>
                                    </p:set>
                                  </p:childTnLst>
                                </p:cTn>
                              </p:par>
                            </p:childTnLst>
                          </p:cTn>
                        </p:par>
                        <p:par>
                          <p:cTn id="183" fill="hold" nodeType="afterGroup">
                            <p:stCondLst>
                              <p:cond delay="0"/>
                            </p:stCondLst>
                            <p:childTnLst>
                              <p:par>
                                <p:cTn id="184" presetID="1" presetClass="exit" presetSubtype="0" fill="hold" grpId="0" nodeType="afterEffect">
                                  <p:stCondLst>
                                    <p:cond delay="0"/>
                                  </p:stCondLst>
                                  <p:childTnLst>
                                    <p:set>
                                      <p:cBhvr>
                                        <p:cTn id="185" dur="1" fill="hold">
                                          <p:stCondLst>
                                            <p:cond delay="0"/>
                                          </p:stCondLst>
                                        </p:cTn>
                                        <p:tgtEl>
                                          <p:spTgt spid="9282"/>
                                        </p:tgtEl>
                                        <p:attrNameLst>
                                          <p:attrName>style.visibility</p:attrName>
                                        </p:attrNameLst>
                                      </p:cBhvr>
                                      <p:to>
                                        <p:strVal val="hidden"/>
                                      </p:to>
                                    </p:set>
                                  </p:childTnLst>
                                </p:cTn>
                              </p:par>
                            </p:childTnLst>
                          </p:cTn>
                        </p:par>
                        <p:par>
                          <p:cTn id="186" fill="hold" nodeType="afterGroup">
                            <p:stCondLst>
                              <p:cond delay="0"/>
                            </p:stCondLst>
                            <p:childTnLst>
                              <p:par>
                                <p:cTn id="187" presetID="1" presetClass="exit" presetSubtype="0" fill="hold" grpId="0" nodeType="afterEffect">
                                  <p:stCondLst>
                                    <p:cond delay="0"/>
                                  </p:stCondLst>
                                  <p:childTnLst>
                                    <p:set>
                                      <p:cBhvr>
                                        <p:cTn id="188" dur="1" fill="hold">
                                          <p:stCondLst>
                                            <p:cond delay="0"/>
                                          </p:stCondLst>
                                        </p:cTn>
                                        <p:tgtEl>
                                          <p:spTgt spid="9283"/>
                                        </p:tgtEl>
                                        <p:attrNameLst>
                                          <p:attrName>style.visibility</p:attrName>
                                        </p:attrNameLst>
                                      </p:cBhvr>
                                      <p:to>
                                        <p:strVal val="hidden"/>
                                      </p:to>
                                    </p:set>
                                  </p:childTnLst>
                                </p:cTn>
                              </p:par>
                            </p:childTnLst>
                          </p:cTn>
                        </p:par>
                        <p:par>
                          <p:cTn id="189" fill="hold" nodeType="afterGroup">
                            <p:stCondLst>
                              <p:cond delay="0"/>
                            </p:stCondLst>
                            <p:childTnLst>
                              <p:par>
                                <p:cTn id="190" presetID="1" presetClass="exit" presetSubtype="0" fill="hold" grpId="0" nodeType="afterEffect">
                                  <p:stCondLst>
                                    <p:cond delay="0"/>
                                  </p:stCondLst>
                                  <p:childTnLst>
                                    <p:set>
                                      <p:cBhvr>
                                        <p:cTn id="191" dur="1" fill="hold">
                                          <p:stCondLst>
                                            <p:cond delay="0"/>
                                          </p:stCondLst>
                                        </p:cTn>
                                        <p:tgtEl>
                                          <p:spTgt spid="9284"/>
                                        </p:tgtEl>
                                        <p:attrNameLst>
                                          <p:attrName>style.visibility</p:attrName>
                                        </p:attrNameLst>
                                      </p:cBhvr>
                                      <p:to>
                                        <p:strVal val="hidden"/>
                                      </p:to>
                                    </p:set>
                                  </p:childTnLst>
                                </p:cTn>
                              </p:par>
                            </p:childTnLst>
                          </p:cTn>
                        </p:par>
                        <p:par>
                          <p:cTn id="192" fill="hold" nodeType="afterGroup">
                            <p:stCondLst>
                              <p:cond delay="0"/>
                            </p:stCondLst>
                            <p:childTnLst>
                              <p:par>
                                <p:cTn id="193" presetID="1" presetClass="exit" presetSubtype="0" fill="hold" grpId="0" nodeType="afterEffect">
                                  <p:stCondLst>
                                    <p:cond delay="0"/>
                                  </p:stCondLst>
                                  <p:childTnLst>
                                    <p:set>
                                      <p:cBhvr>
                                        <p:cTn id="194" dur="1" fill="hold">
                                          <p:stCondLst>
                                            <p:cond delay="0"/>
                                          </p:stCondLst>
                                        </p:cTn>
                                        <p:tgtEl>
                                          <p:spTgt spid="9285"/>
                                        </p:tgtEl>
                                        <p:attrNameLst>
                                          <p:attrName>style.visibility</p:attrName>
                                        </p:attrNameLst>
                                      </p:cBhvr>
                                      <p:to>
                                        <p:strVal val="hidden"/>
                                      </p:to>
                                    </p:set>
                                  </p:childTnLst>
                                </p:cTn>
                              </p:par>
                            </p:childTnLst>
                          </p:cTn>
                        </p:par>
                        <p:par>
                          <p:cTn id="195" fill="hold" nodeType="afterGroup">
                            <p:stCondLst>
                              <p:cond delay="0"/>
                            </p:stCondLst>
                            <p:childTnLst>
                              <p:par>
                                <p:cTn id="196" presetID="1" presetClass="exit" presetSubtype="0" fill="hold" grpId="1" nodeType="afterEffect">
                                  <p:stCondLst>
                                    <p:cond delay="0"/>
                                  </p:stCondLst>
                                  <p:childTnLst>
                                    <p:set>
                                      <p:cBhvr>
                                        <p:cTn id="197" dur="1" fill="hold">
                                          <p:stCondLst>
                                            <p:cond delay="0"/>
                                          </p:stCondLst>
                                        </p:cTn>
                                        <p:tgtEl>
                                          <p:spTgt spid="9286"/>
                                        </p:tgtEl>
                                        <p:attrNameLst>
                                          <p:attrName>style.visibility</p:attrName>
                                        </p:attrNameLst>
                                      </p:cBhvr>
                                      <p:to>
                                        <p:strVal val="hidden"/>
                                      </p:to>
                                    </p:set>
                                  </p:childTnLst>
                                </p:cTn>
                              </p:par>
                            </p:childTnLst>
                          </p:cTn>
                        </p:par>
                        <p:par>
                          <p:cTn id="198" fill="hold" nodeType="afterGroup">
                            <p:stCondLst>
                              <p:cond delay="0"/>
                            </p:stCondLst>
                            <p:childTnLst>
                              <p:par>
                                <p:cTn id="199" presetID="1" presetClass="exit" presetSubtype="0" fill="hold" grpId="1" nodeType="afterEffect">
                                  <p:stCondLst>
                                    <p:cond delay="0"/>
                                  </p:stCondLst>
                                  <p:childTnLst>
                                    <p:set>
                                      <p:cBhvr>
                                        <p:cTn id="200" dur="1" fill="hold">
                                          <p:stCondLst>
                                            <p:cond delay="0"/>
                                          </p:stCondLst>
                                        </p:cTn>
                                        <p:tgtEl>
                                          <p:spTgt spid="9289"/>
                                        </p:tgtEl>
                                        <p:attrNameLst>
                                          <p:attrName>style.visibility</p:attrName>
                                        </p:attrNameLst>
                                      </p:cBhvr>
                                      <p:to>
                                        <p:strVal val="hidden"/>
                                      </p:to>
                                    </p:set>
                                  </p:childTnLst>
                                </p:cTn>
                              </p:par>
                            </p:childTnLst>
                          </p:cTn>
                        </p:par>
                        <p:par>
                          <p:cTn id="201" fill="hold" nodeType="afterGroup">
                            <p:stCondLst>
                              <p:cond delay="0"/>
                            </p:stCondLst>
                            <p:childTnLst>
                              <p:par>
                                <p:cTn id="202" presetID="1" presetClass="exit" presetSubtype="0" fill="hold" grpId="1" nodeType="afterEffect">
                                  <p:stCondLst>
                                    <p:cond delay="0"/>
                                  </p:stCondLst>
                                  <p:childTnLst>
                                    <p:set>
                                      <p:cBhvr>
                                        <p:cTn id="203" dur="1" fill="hold">
                                          <p:stCondLst>
                                            <p:cond delay="0"/>
                                          </p:stCondLst>
                                        </p:cTn>
                                        <p:tgtEl>
                                          <p:spTgt spid="9290"/>
                                        </p:tgtEl>
                                        <p:attrNameLst>
                                          <p:attrName>style.visibility</p:attrName>
                                        </p:attrNameLst>
                                      </p:cBhvr>
                                      <p:to>
                                        <p:strVal val="hidden"/>
                                      </p:to>
                                    </p:set>
                                  </p:childTnLst>
                                </p:cTn>
                              </p:par>
                            </p:childTnLst>
                          </p:cTn>
                        </p:par>
                        <p:par>
                          <p:cTn id="204" fill="hold" nodeType="afterGroup">
                            <p:stCondLst>
                              <p:cond delay="0"/>
                            </p:stCondLst>
                            <p:childTnLst>
                              <p:par>
                                <p:cTn id="205" presetID="1" presetClass="exit" presetSubtype="0" fill="hold" grpId="1" nodeType="afterEffect">
                                  <p:stCondLst>
                                    <p:cond delay="0"/>
                                  </p:stCondLst>
                                  <p:childTnLst>
                                    <p:set>
                                      <p:cBhvr>
                                        <p:cTn id="206" dur="1" fill="hold">
                                          <p:stCondLst>
                                            <p:cond delay="0"/>
                                          </p:stCondLst>
                                        </p:cTn>
                                        <p:tgtEl>
                                          <p:spTgt spid="9291"/>
                                        </p:tgtEl>
                                        <p:attrNameLst>
                                          <p:attrName>style.visibility</p:attrName>
                                        </p:attrNameLst>
                                      </p:cBhvr>
                                      <p:to>
                                        <p:strVal val="hidden"/>
                                      </p:to>
                                    </p:set>
                                  </p:childTnLst>
                                </p:cTn>
                              </p:par>
                            </p:childTnLst>
                          </p:cTn>
                        </p:par>
                        <p:par>
                          <p:cTn id="207" fill="hold" nodeType="afterGroup">
                            <p:stCondLst>
                              <p:cond delay="0"/>
                            </p:stCondLst>
                            <p:childTnLst>
                              <p:par>
                                <p:cTn id="208" presetID="1" presetClass="exit" presetSubtype="0" fill="hold" grpId="1" nodeType="afterEffect">
                                  <p:stCondLst>
                                    <p:cond delay="0"/>
                                  </p:stCondLst>
                                  <p:childTnLst>
                                    <p:set>
                                      <p:cBhvr>
                                        <p:cTn id="209" dur="1" fill="hold">
                                          <p:stCondLst>
                                            <p:cond delay="0"/>
                                          </p:stCondLst>
                                        </p:cTn>
                                        <p:tgtEl>
                                          <p:spTgt spid="9292"/>
                                        </p:tgtEl>
                                        <p:attrNameLst>
                                          <p:attrName>style.visibility</p:attrName>
                                        </p:attrNameLst>
                                      </p:cBhvr>
                                      <p:to>
                                        <p:strVal val="hidden"/>
                                      </p:to>
                                    </p:set>
                                  </p:childTnLst>
                                </p:cTn>
                              </p:par>
                            </p:childTnLst>
                          </p:cTn>
                        </p:par>
                        <p:par>
                          <p:cTn id="210" fill="hold" nodeType="afterGroup">
                            <p:stCondLst>
                              <p:cond delay="0"/>
                            </p:stCondLst>
                            <p:childTnLst>
                              <p:par>
                                <p:cTn id="211" presetID="1" presetClass="exit" presetSubtype="0" fill="hold" grpId="1" nodeType="afterEffect">
                                  <p:stCondLst>
                                    <p:cond delay="0"/>
                                  </p:stCondLst>
                                  <p:childTnLst>
                                    <p:set>
                                      <p:cBhvr>
                                        <p:cTn id="212" dur="1" fill="hold">
                                          <p:stCondLst>
                                            <p:cond delay="0"/>
                                          </p:stCondLst>
                                        </p:cTn>
                                        <p:tgtEl>
                                          <p:spTgt spid="9294"/>
                                        </p:tgtEl>
                                        <p:attrNameLst>
                                          <p:attrName>style.visibility</p:attrName>
                                        </p:attrNameLst>
                                      </p:cBhvr>
                                      <p:to>
                                        <p:strVal val="hidden"/>
                                      </p:to>
                                    </p:set>
                                  </p:childTnLst>
                                </p:cTn>
                              </p:par>
                            </p:childTnLst>
                          </p:cTn>
                        </p:par>
                        <p:par>
                          <p:cTn id="213" fill="hold" nodeType="afterGroup">
                            <p:stCondLst>
                              <p:cond delay="0"/>
                            </p:stCondLst>
                            <p:childTnLst>
                              <p:par>
                                <p:cTn id="214" presetID="1" presetClass="exit" presetSubtype="0" fill="hold" grpId="0" nodeType="afterEffect">
                                  <p:stCondLst>
                                    <p:cond delay="0"/>
                                  </p:stCondLst>
                                  <p:childTnLst>
                                    <p:set>
                                      <p:cBhvr>
                                        <p:cTn id="215" dur="1" fill="hold">
                                          <p:stCondLst>
                                            <p:cond delay="0"/>
                                          </p:stCondLst>
                                        </p:cTn>
                                        <p:tgtEl>
                                          <p:spTgt spid="9299"/>
                                        </p:tgtEl>
                                        <p:attrNameLst>
                                          <p:attrName>style.visibility</p:attrName>
                                        </p:attrNameLst>
                                      </p:cBhvr>
                                      <p:to>
                                        <p:strVal val="hidden"/>
                                      </p:to>
                                    </p:set>
                                  </p:childTnLst>
                                </p:cTn>
                              </p:par>
                            </p:childTnLst>
                          </p:cTn>
                        </p:par>
                        <p:par>
                          <p:cTn id="216" fill="hold" nodeType="afterGroup">
                            <p:stCondLst>
                              <p:cond delay="0"/>
                            </p:stCondLst>
                            <p:childTnLst>
                              <p:par>
                                <p:cTn id="217" presetID="1" presetClass="exit" presetSubtype="0" fill="hold" grpId="1" nodeType="afterEffect">
                                  <p:stCondLst>
                                    <p:cond delay="0"/>
                                  </p:stCondLst>
                                  <p:childTnLst>
                                    <p:set>
                                      <p:cBhvr>
                                        <p:cTn id="218" dur="1" fill="hold">
                                          <p:stCondLst>
                                            <p:cond delay="0"/>
                                          </p:stCondLst>
                                        </p:cTn>
                                        <p:tgtEl>
                                          <p:spTgt spid="9300"/>
                                        </p:tgtEl>
                                        <p:attrNameLst>
                                          <p:attrName>style.visibility</p:attrName>
                                        </p:attrNameLst>
                                      </p:cBhvr>
                                      <p:to>
                                        <p:strVal val="hidden"/>
                                      </p:to>
                                    </p:set>
                                  </p:childTnLst>
                                </p:cTn>
                              </p:par>
                            </p:childTnLst>
                          </p:cTn>
                        </p:par>
                        <p:par>
                          <p:cTn id="219" fill="hold" nodeType="afterGroup">
                            <p:stCondLst>
                              <p:cond delay="0"/>
                            </p:stCondLst>
                            <p:childTnLst>
                              <p:par>
                                <p:cTn id="220" presetID="1" presetClass="exit" presetSubtype="0" fill="hold" grpId="1" nodeType="afterEffect">
                                  <p:stCondLst>
                                    <p:cond delay="0"/>
                                  </p:stCondLst>
                                  <p:childTnLst>
                                    <p:set>
                                      <p:cBhvr>
                                        <p:cTn id="221" dur="1" fill="hold">
                                          <p:stCondLst>
                                            <p:cond delay="0"/>
                                          </p:stCondLst>
                                        </p:cTn>
                                        <p:tgtEl>
                                          <p:spTgt spid="9301"/>
                                        </p:tgtEl>
                                        <p:attrNameLst>
                                          <p:attrName>style.visibility</p:attrName>
                                        </p:attrNameLst>
                                      </p:cBhvr>
                                      <p:to>
                                        <p:strVal val="hidden"/>
                                      </p:to>
                                    </p:set>
                                  </p:childTnLst>
                                </p:cTn>
                              </p:par>
                            </p:childTnLst>
                          </p:cTn>
                        </p:par>
                        <p:par>
                          <p:cTn id="222" fill="hold" nodeType="afterGroup">
                            <p:stCondLst>
                              <p:cond delay="0"/>
                            </p:stCondLst>
                            <p:childTnLst>
                              <p:par>
                                <p:cTn id="223" presetID="1" presetClass="exit" presetSubtype="0" fill="hold" grpId="1" nodeType="afterEffect">
                                  <p:stCondLst>
                                    <p:cond delay="0"/>
                                  </p:stCondLst>
                                  <p:childTnLst>
                                    <p:set>
                                      <p:cBhvr>
                                        <p:cTn id="224" dur="1" fill="hold">
                                          <p:stCondLst>
                                            <p:cond delay="0"/>
                                          </p:stCondLst>
                                        </p:cTn>
                                        <p:tgtEl>
                                          <p:spTgt spid="9302"/>
                                        </p:tgtEl>
                                        <p:attrNameLst>
                                          <p:attrName>style.visibility</p:attrName>
                                        </p:attrNameLst>
                                      </p:cBhvr>
                                      <p:to>
                                        <p:strVal val="hidden"/>
                                      </p:to>
                                    </p:set>
                                  </p:childTnLst>
                                </p:cTn>
                              </p:par>
                            </p:childTnLst>
                          </p:cTn>
                        </p:par>
                        <p:par>
                          <p:cTn id="225" fill="hold" nodeType="afterGroup">
                            <p:stCondLst>
                              <p:cond delay="0"/>
                            </p:stCondLst>
                            <p:childTnLst>
                              <p:par>
                                <p:cTn id="226" presetID="1" presetClass="exit" presetSubtype="0" fill="hold" grpId="1" nodeType="afterEffect">
                                  <p:stCondLst>
                                    <p:cond delay="0"/>
                                  </p:stCondLst>
                                  <p:childTnLst>
                                    <p:set>
                                      <p:cBhvr>
                                        <p:cTn id="227" dur="1" fill="hold">
                                          <p:stCondLst>
                                            <p:cond delay="0"/>
                                          </p:stCondLst>
                                        </p:cTn>
                                        <p:tgtEl>
                                          <p:spTgt spid="9303"/>
                                        </p:tgtEl>
                                        <p:attrNameLst>
                                          <p:attrName>style.visibility</p:attrName>
                                        </p:attrNameLst>
                                      </p:cBhvr>
                                      <p:to>
                                        <p:strVal val="hidden"/>
                                      </p:to>
                                    </p:set>
                                  </p:childTnLst>
                                </p:cTn>
                              </p:par>
                            </p:childTnLst>
                          </p:cTn>
                        </p:par>
                        <p:par>
                          <p:cTn id="228" fill="hold" nodeType="afterGroup">
                            <p:stCondLst>
                              <p:cond delay="0"/>
                            </p:stCondLst>
                            <p:childTnLst>
                              <p:par>
                                <p:cTn id="229" presetID="1" presetClass="exit" presetSubtype="0" fill="hold" grpId="1" nodeType="afterEffect">
                                  <p:stCondLst>
                                    <p:cond delay="0"/>
                                  </p:stCondLst>
                                  <p:childTnLst>
                                    <p:set>
                                      <p:cBhvr>
                                        <p:cTn id="230" dur="1" fill="hold">
                                          <p:stCondLst>
                                            <p:cond delay="0"/>
                                          </p:stCondLst>
                                        </p:cTn>
                                        <p:tgtEl>
                                          <p:spTgt spid="9305"/>
                                        </p:tgtEl>
                                        <p:attrNameLst>
                                          <p:attrName>style.visibility</p:attrName>
                                        </p:attrNameLst>
                                      </p:cBhvr>
                                      <p:to>
                                        <p:strVal val="hidden"/>
                                      </p:to>
                                    </p:set>
                                  </p:childTnLst>
                                </p:cTn>
                              </p:par>
                            </p:childTnLst>
                          </p:cTn>
                        </p:par>
                        <p:par>
                          <p:cTn id="231" fill="hold" nodeType="afterGroup">
                            <p:stCondLst>
                              <p:cond delay="0"/>
                            </p:stCondLst>
                            <p:childTnLst>
                              <p:par>
                                <p:cTn id="232" presetID="1" presetClass="exit" presetSubtype="0" fill="hold" grpId="1" nodeType="afterEffect">
                                  <p:stCondLst>
                                    <p:cond delay="0"/>
                                  </p:stCondLst>
                                  <p:childTnLst>
                                    <p:set>
                                      <p:cBhvr>
                                        <p:cTn id="233" dur="1" fill="hold">
                                          <p:stCondLst>
                                            <p:cond delay="0"/>
                                          </p:stCondLst>
                                        </p:cTn>
                                        <p:tgtEl>
                                          <p:spTgt spid="9306"/>
                                        </p:tgtEl>
                                        <p:attrNameLst>
                                          <p:attrName>style.visibility</p:attrName>
                                        </p:attrNameLst>
                                      </p:cBhvr>
                                      <p:to>
                                        <p:strVal val="hidden"/>
                                      </p:to>
                                    </p:set>
                                  </p:childTnLst>
                                </p:cTn>
                              </p:par>
                            </p:childTnLst>
                          </p:cTn>
                        </p:par>
                        <p:par>
                          <p:cTn id="234" fill="hold" nodeType="afterGroup">
                            <p:stCondLst>
                              <p:cond delay="0"/>
                            </p:stCondLst>
                            <p:childTnLst>
                              <p:par>
                                <p:cTn id="235" presetID="1" presetClass="exit" presetSubtype="0" fill="hold" grpId="1" nodeType="afterEffect">
                                  <p:stCondLst>
                                    <p:cond delay="0"/>
                                  </p:stCondLst>
                                  <p:childTnLst>
                                    <p:set>
                                      <p:cBhvr>
                                        <p:cTn id="236" dur="1" fill="hold">
                                          <p:stCondLst>
                                            <p:cond delay="0"/>
                                          </p:stCondLst>
                                        </p:cTn>
                                        <p:tgtEl>
                                          <p:spTgt spid="9314"/>
                                        </p:tgtEl>
                                        <p:attrNameLst>
                                          <p:attrName>style.visibility</p:attrName>
                                        </p:attrNameLst>
                                      </p:cBhvr>
                                      <p:to>
                                        <p:strVal val="hidden"/>
                                      </p:to>
                                    </p:set>
                                  </p:childTnLst>
                                </p:cTn>
                              </p:par>
                            </p:childTnLst>
                          </p:cTn>
                        </p:par>
                        <p:par>
                          <p:cTn id="237" fill="hold" nodeType="afterGroup">
                            <p:stCondLst>
                              <p:cond delay="0"/>
                            </p:stCondLst>
                            <p:childTnLst>
                              <p:par>
                                <p:cTn id="238" presetID="1" presetClass="exit" presetSubtype="0" fill="hold" grpId="1" nodeType="afterEffect">
                                  <p:stCondLst>
                                    <p:cond delay="0"/>
                                  </p:stCondLst>
                                  <p:childTnLst>
                                    <p:set>
                                      <p:cBhvr>
                                        <p:cTn id="239" dur="1" fill="hold">
                                          <p:stCondLst>
                                            <p:cond delay="0"/>
                                          </p:stCondLst>
                                        </p:cTn>
                                        <p:tgtEl>
                                          <p:spTgt spid="9315"/>
                                        </p:tgtEl>
                                        <p:attrNameLst>
                                          <p:attrName>style.visibility</p:attrName>
                                        </p:attrNameLst>
                                      </p:cBhvr>
                                      <p:to>
                                        <p:strVal val="hidden"/>
                                      </p:to>
                                    </p:set>
                                  </p:childTnLst>
                                </p:cTn>
                              </p:par>
                            </p:childTnLst>
                          </p:cTn>
                        </p:par>
                        <p:par>
                          <p:cTn id="240" fill="hold" nodeType="afterGroup">
                            <p:stCondLst>
                              <p:cond delay="0"/>
                            </p:stCondLst>
                            <p:childTnLst>
                              <p:par>
                                <p:cTn id="241" presetID="1" presetClass="exit" presetSubtype="0" fill="hold" grpId="1" nodeType="afterEffect">
                                  <p:stCondLst>
                                    <p:cond delay="0"/>
                                  </p:stCondLst>
                                  <p:childTnLst>
                                    <p:set>
                                      <p:cBhvr>
                                        <p:cTn id="242" dur="1" fill="hold">
                                          <p:stCondLst>
                                            <p:cond delay="0"/>
                                          </p:stCondLst>
                                        </p:cTn>
                                        <p:tgtEl>
                                          <p:spTgt spid="9316"/>
                                        </p:tgtEl>
                                        <p:attrNameLst>
                                          <p:attrName>style.visibility</p:attrName>
                                        </p:attrNameLst>
                                      </p:cBhvr>
                                      <p:to>
                                        <p:strVal val="hidden"/>
                                      </p:to>
                                    </p:set>
                                  </p:childTnLst>
                                </p:cTn>
                              </p:par>
                            </p:childTnLst>
                          </p:cTn>
                        </p:par>
                        <p:par>
                          <p:cTn id="243" fill="hold" nodeType="afterGroup">
                            <p:stCondLst>
                              <p:cond delay="0"/>
                            </p:stCondLst>
                            <p:childTnLst>
                              <p:par>
                                <p:cTn id="244" presetID="1" presetClass="exit" presetSubtype="0" fill="hold" grpId="1" nodeType="afterEffect">
                                  <p:stCondLst>
                                    <p:cond delay="0"/>
                                  </p:stCondLst>
                                  <p:childTnLst>
                                    <p:set>
                                      <p:cBhvr>
                                        <p:cTn id="245" dur="1" fill="hold">
                                          <p:stCondLst>
                                            <p:cond delay="0"/>
                                          </p:stCondLst>
                                        </p:cTn>
                                        <p:tgtEl>
                                          <p:spTgt spid="9318"/>
                                        </p:tgtEl>
                                        <p:attrNameLst>
                                          <p:attrName>style.visibility</p:attrName>
                                        </p:attrNameLst>
                                      </p:cBhvr>
                                      <p:to>
                                        <p:strVal val="hidden"/>
                                      </p:to>
                                    </p:set>
                                  </p:childTnLst>
                                </p:cTn>
                              </p:par>
                            </p:childTnLst>
                          </p:cTn>
                        </p:par>
                        <p:par>
                          <p:cTn id="246" fill="hold" nodeType="afterGroup">
                            <p:stCondLst>
                              <p:cond delay="0"/>
                            </p:stCondLst>
                            <p:childTnLst>
                              <p:par>
                                <p:cTn id="247" presetID="1" presetClass="entr" presetSubtype="0" fill="hold" grpId="0" nodeType="afterEffect">
                                  <p:stCondLst>
                                    <p:cond delay="0"/>
                                  </p:stCondLst>
                                  <p:childTnLst>
                                    <p:set>
                                      <p:cBhvr>
                                        <p:cTn id="248" dur="1" fill="hold">
                                          <p:stCondLst>
                                            <p:cond delay="0"/>
                                          </p:stCondLst>
                                        </p:cTn>
                                        <p:tgtEl>
                                          <p:spTgt spid="9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8" grpId="0" animBg="1"/>
      <p:bldP spid="9298" grpId="1" animBg="1"/>
      <p:bldP spid="9226" grpId="0" animBg="1"/>
      <p:bldP spid="9227" grpId="0" animBg="1"/>
      <p:bldP spid="9228" grpId="0" animBg="1"/>
      <p:bldP spid="9229" grpId="0" animBg="1"/>
      <p:bldP spid="9230" grpId="0"/>
      <p:bldP spid="9231" grpId="0"/>
      <p:bldP spid="9280" grpId="0" animBg="1"/>
      <p:bldP spid="9281" grpId="0" animBg="1"/>
      <p:bldP spid="9282" grpId="0" animBg="1"/>
      <p:bldP spid="9283" grpId="0"/>
      <p:bldP spid="9284" grpId="0"/>
      <p:bldP spid="9285" grpId="0"/>
      <p:bldP spid="9286" grpId="0" animBg="1"/>
      <p:bldP spid="9286" grpId="1" animBg="1"/>
      <p:bldP spid="9289" grpId="0" animBg="1"/>
      <p:bldP spid="9289" grpId="1" animBg="1"/>
      <p:bldP spid="9290" grpId="0" animBg="1"/>
      <p:bldP spid="9290" grpId="1" animBg="1"/>
      <p:bldP spid="9291" grpId="0" animBg="1"/>
      <p:bldP spid="9291" grpId="1" animBg="1"/>
      <p:bldP spid="9292" grpId="0" animBg="1"/>
      <p:bldP spid="9292" grpId="1" animBg="1"/>
      <p:bldP spid="9294" grpId="0" animBg="1"/>
      <p:bldP spid="9294" grpId="1" animBg="1"/>
      <p:bldP spid="9299" grpId="0" animBg="1"/>
      <p:bldP spid="9300" grpId="0" animBg="1"/>
      <p:bldP spid="9300" grpId="1" animBg="1"/>
      <p:bldP spid="9301" grpId="0" animBg="1"/>
      <p:bldP spid="9301" grpId="1" animBg="1"/>
      <p:bldP spid="9302" grpId="0" animBg="1"/>
      <p:bldP spid="9302" grpId="1" animBg="1"/>
      <p:bldP spid="9303" grpId="0" animBg="1"/>
      <p:bldP spid="9303" grpId="1" animBg="1"/>
      <p:bldP spid="9305" grpId="0" animBg="1"/>
      <p:bldP spid="9305" grpId="1" animBg="1"/>
      <p:bldP spid="9306" grpId="0" animBg="1"/>
      <p:bldP spid="9306" grpId="1" animBg="1"/>
      <p:bldP spid="9314" grpId="0" animBg="1"/>
      <p:bldP spid="9314" grpId="1" animBg="1"/>
      <p:bldP spid="9315" grpId="0" animBg="1"/>
      <p:bldP spid="9315" grpId="1" animBg="1"/>
      <p:bldP spid="9316" grpId="0" animBg="1"/>
      <p:bldP spid="9316" grpId="1" animBg="1"/>
      <p:bldP spid="9318" grpId="0"/>
      <p:bldP spid="9318" grpId="1"/>
      <p:bldP spid="93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cs-CZ" altLang="cs-CZ"/>
              <a:t>PN přechod v propustném směru</a:t>
            </a:r>
          </a:p>
        </p:txBody>
      </p:sp>
      <p:sp>
        <p:nvSpPr>
          <p:cNvPr id="10243" name="Rectangle 3"/>
          <p:cNvSpPr>
            <a:spLocks noGrp="1" noChangeArrowheads="1"/>
          </p:cNvSpPr>
          <p:nvPr>
            <p:ph type="body" idx="1"/>
          </p:nvPr>
        </p:nvSpPr>
        <p:spPr>
          <a:xfrm>
            <a:off x="838200" y="2362200"/>
            <a:ext cx="3157538" cy="3724275"/>
          </a:xfrm>
        </p:spPr>
        <p:txBody>
          <a:bodyPr/>
          <a:lstStyle/>
          <a:p>
            <a:pPr>
              <a:buFontTx/>
              <a:buChar char="-"/>
            </a:pPr>
            <a:r>
              <a:rPr lang="cs-CZ" altLang="cs-CZ" sz="1800"/>
              <a:t>Na tomto obrázku je zdroj napětí připojen na krystal polovodiče tak, že je jeho záporný pól připojen k materiálu o vodivosti typu N a kladný pól k materiálu typu P. </a:t>
            </a:r>
          </a:p>
        </p:txBody>
      </p:sp>
      <p:sp>
        <p:nvSpPr>
          <p:cNvPr id="10244" name="Rectangle 4"/>
          <p:cNvSpPr>
            <a:spLocks noChangeArrowheads="1"/>
          </p:cNvSpPr>
          <p:nvPr/>
        </p:nvSpPr>
        <p:spPr bwMode="auto">
          <a:xfrm>
            <a:off x="5148263" y="3357563"/>
            <a:ext cx="3024187" cy="10080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45" name="Rectangle 5"/>
          <p:cNvSpPr>
            <a:spLocks noChangeArrowheads="1"/>
          </p:cNvSpPr>
          <p:nvPr/>
        </p:nvSpPr>
        <p:spPr bwMode="auto">
          <a:xfrm>
            <a:off x="6300788" y="3357563"/>
            <a:ext cx="719137" cy="1008062"/>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49" name="Line 9"/>
          <p:cNvSpPr>
            <a:spLocks noChangeShapeType="1"/>
          </p:cNvSpPr>
          <p:nvPr/>
        </p:nvSpPr>
        <p:spPr bwMode="auto">
          <a:xfrm>
            <a:off x="5362575" y="40767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0" name="Oval 10"/>
          <p:cNvSpPr>
            <a:spLocks noChangeArrowheads="1"/>
          </p:cNvSpPr>
          <p:nvPr/>
        </p:nvSpPr>
        <p:spPr bwMode="auto">
          <a:xfrm>
            <a:off x="5291138" y="3932238"/>
            <a:ext cx="288925" cy="2889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10345" name="Group 105"/>
          <p:cNvGrpSpPr>
            <a:grpSpLocks/>
          </p:cNvGrpSpPr>
          <p:nvPr/>
        </p:nvGrpSpPr>
        <p:grpSpPr bwMode="auto">
          <a:xfrm>
            <a:off x="7237413" y="3498850"/>
            <a:ext cx="288925" cy="288925"/>
            <a:chOff x="4559" y="2204"/>
            <a:chExt cx="182" cy="182"/>
          </a:xfrm>
        </p:grpSpPr>
        <p:sp>
          <p:nvSpPr>
            <p:cNvPr id="10253" name="Line 13"/>
            <p:cNvSpPr>
              <a:spLocks noChangeShapeType="1"/>
            </p:cNvSpPr>
            <p:nvPr/>
          </p:nvSpPr>
          <p:spPr bwMode="auto">
            <a:xfrm>
              <a:off x="4604" y="2295"/>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4" name="Oval 14"/>
            <p:cNvSpPr>
              <a:spLocks noChangeArrowheads="1"/>
            </p:cNvSpPr>
            <p:nvPr/>
          </p:nvSpPr>
          <p:spPr bwMode="auto">
            <a:xfrm>
              <a:off x="4559" y="2204"/>
              <a:ext cx="182" cy="18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10255" name="Line 15"/>
          <p:cNvSpPr>
            <a:spLocks noChangeShapeType="1"/>
          </p:cNvSpPr>
          <p:nvPr/>
        </p:nvSpPr>
        <p:spPr bwMode="auto">
          <a:xfrm>
            <a:off x="7307263" y="40767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6" name="Oval 16"/>
          <p:cNvSpPr>
            <a:spLocks noChangeArrowheads="1"/>
          </p:cNvSpPr>
          <p:nvPr/>
        </p:nvSpPr>
        <p:spPr bwMode="auto">
          <a:xfrm>
            <a:off x="7235825" y="3932238"/>
            <a:ext cx="288925" cy="2889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7" name="Line 17"/>
          <p:cNvSpPr>
            <a:spLocks noChangeShapeType="1"/>
          </p:cNvSpPr>
          <p:nvPr/>
        </p:nvSpPr>
        <p:spPr bwMode="auto">
          <a:xfrm>
            <a:off x="7812088" y="40767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8" name="Oval 18"/>
          <p:cNvSpPr>
            <a:spLocks noChangeArrowheads="1"/>
          </p:cNvSpPr>
          <p:nvPr/>
        </p:nvSpPr>
        <p:spPr bwMode="auto">
          <a:xfrm>
            <a:off x="7740650" y="3932238"/>
            <a:ext cx="288925" cy="2889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62" name="Line 22"/>
          <p:cNvSpPr>
            <a:spLocks noChangeShapeType="1"/>
          </p:cNvSpPr>
          <p:nvPr/>
        </p:nvSpPr>
        <p:spPr bwMode="auto">
          <a:xfrm>
            <a:off x="7812088" y="364331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63" name="Oval 23"/>
          <p:cNvSpPr>
            <a:spLocks noChangeArrowheads="1"/>
          </p:cNvSpPr>
          <p:nvPr/>
        </p:nvSpPr>
        <p:spPr bwMode="auto">
          <a:xfrm>
            <a:off x="7740650" y="3498850"/>
            <a:ext cx="288925" cy="2889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65" name="Line 25"/>
          <p:cNvSpPr>
            <a:spLocks noChangeShapeType="1"/>
          </p:cNvSpPr>
          <p:nvPr/>
        </p:nvSpPr>
        <p:spPr bwMode="auto">
          <a:xfrm>
            <a:off x="5435600" y="4005263"/>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69" name="Line 29"/>
          <p:cNvSpPr>
            <a:spLocks noChangeShapeType="1"/>
          </p:cNvSpPr>
          <p:nvPr/>
        </p:nvSpPr>
        <p:spPr bwMode="auto">
          <a:xfrm>
            <a:off x="5865813" y="40767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0" name="Oval 30"/>
          <p:cNvSpPr>
            <a:spLocks noChangeArrowheads="1"/>
          </p:cNvSpPr>
          <p:nvPr/>
        </p:nvSpPr>
        <p:spPr bwMode="auto">
          <a:xfrm>
            <a:off x="5794375" y="3932238"/>
            <a:ext cx="288925" cy="2889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1" name="Line 31"/>
          <p:cNvSpPr>
            <a:spLocks noChangeShapeType="1"/>
          </p:cNvSpPr>
          <p:nvPr/>
        </p:nvSpPr>
        <p:spPr bwMode="auto">
          <a:xfrm>
            <a:off x="5938838" y="4005263"/>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2" name="Line 32"/>
          <p:cNvSpPr>
            <a:spLocks noChangeShapeType="1"/>
          </p:cNvSpPr>
          <p:nvPr/>
        </p:nvSpPr>
        <p:spPr bwMode="auto">
          <a:xfrm>
            <a:off x="5865813" y="357346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3" name="Oval 33"/>
          <p:cNvSpPr>
            <a:spLocks noChangeArrowheads="1"/>
          </p:cNvSpPr>
          <p:nvPr/>
        </p:nvSpPr>
        <p:spPr bwMode="auto">
          <a:xfrm>
            <a:off x="5794375" y="3429000"/>
            <a:ext cx="288925" cy="2889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4" name="Line 34"/>
          <p:cNvSpPr>
            <a:spLocks noChangeShapeType="1"/>
          </p:cNvSpPr>
          <p:nvPr/>
        </p:nvSpPr>
        <p:spPr bwMode="auto">
          <a:xfrm>
            <a:off x="5938838" y="3502025"/>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5" name="Line 35"/>
          <p:cNvSpPr>
            <a:spLocks noChangeShapeType="1"/>
          </p:cNvSpPr>
          <p:nvPr/>
        </p:nvSpPr>
        <p:spPr bwMode="auto">
          <a:xfrm>
            <a:off x="5364163" y="35734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6" name="Oval 36"/>
          <p:cNvSpPr>
            <a:spLocks noChangeArrowheads="1"/>
          </p:cNvSpPr>
          <p:nvPr/>
        </p:nvSpPr>
        <p:spPr bwMode="auto">
          <a:xfrm>
            <a:off x="5291138" y="3429000"/>
            <a:ext cx="288925" cy="28892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7" name="Line 37"/>
          <p:cNvSpPr>
            <a:spLocks noChangeShapeType="1"/>
          </p:cNvSpPr>
          <p:nvPr/>
        </p:nvSpPr>
        <p:spPr bwMode="auto">
          <a:xfrm>
            <a:off x="5435600" y="3502025"/>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8" name="Line 38"/>
          <p:cNvSpPr>
            <a:spLocks noChangeShapeType="1"/>
          </p:cNvSpPr>
          <p:nvPr/>
        </p:nvSpPr>
        <p:spPr bwMode="auto">
          <a:xfrm>
            <a:off x="5148263" y="3357563"/>
            <a:ext cx="0" cy="10080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9" name="Line 39"/>
          <p:cNvSpPr>
            <a:spLocks noChangeShapeType="1"/>
          </p:cNvSpPr>
          <p:nvPr/>
        </p:nvSpPr>
        <p:spPr bwMode="auto">
          <a:xfrm>
            <a:off x="8172450" y="3357563"/>
            <a:ext cx="0" cy="100806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0" name="Line 40"/>
          <p:cNvSpPr>
            <a:spLocks noChangeShapeType="1"/>
          </p:cNvSpPr>
          <p:nvPr/>
        </p:nvSpPr>
        <p:spPr bwMode="auto">
          <a:xfrm flipH="1">
            <a:off x="4643438" y="378936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1" name="Line 41"/>
          <p:cNvSpPr>
            <a:spLocks noChangeShapeType="1"/>
          </p:cNvSpPr>
          <p:nvPr/>
        </p:nvSpPr>
        <p:spPr bwMode="auto">
          <a:xfrm>
            <a:off x="8172450" y="3860800"/>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2" name="Line 42"/>
          <p:cNvSpPr>
            <a:spLocks noChangeShapeType="1"/>
          </p:cNvSpPr>
          <p:nvPr/>
        </p:nvSpPr>
        <p:spPr bwMode="auto">
          <a:xfrm>
            <a:off x="4643438" y="3789363"/>
            <a:ext cx="0"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3" name="Line 43"/>
          <p:cNvSpPr>
            <a:spLocks noChangeShapeType="1"/>
          </p:cNvSpPr>
          <p:nvPr/>
        </p:nvSpPr>
        <p:spPr bwMode="auto">
          <a:xfrm>
            <a:off x="4643438" y="5805488"/>
            <a:ext cx="2089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4" name="Line 44"/>
          <p:cNvSpPr>
            <a:spLocks noChangeShapeType="1"/>
          </p:cNvSpPr>
          <p:nvPr/>
        </p:nvSpPr>
        <p:spPr bwMode="auto">
          <a:xfrm flipV="1">
            <a:off x="6732588" y="558958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5" name="Line 45"/>
          <p:cNvSpPr>
            <a:spLocks noChangeShapeType="1"/>
          </p:cNvSpPr>
          <p:nvPr/>
        </p:nvSpPr>
        <p:spPr bwMode="auto">
          <a:xfrm>
            <a:off x="6804025" y="566102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7" name="Line 47"/>
          <p:cNvSpPr>
            <a:spLocks noChangeShapeType="1"/>
          </p:cNvSpPr>
          <p:nvPr/>
        </p:nvSpPr>
        <p:spPr bwMode="auto">
          <a:xfrm>
            <a:off x="6804025" y="5805488"/>
            <a:ext cx="1871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8" name="Line 48"/>
          <p:cNvSpPr>
            <a:spLocks noChangeShapeType="1"/>
          </p:cNvSpPr>
          <p:nvPr/>
        </p:nvSpPr>
        <p:spPr bwMode="auto">
          <a:xfrm flipV="1">
            <a:off x="8675688" y="3860800"/>
            <a:ext cx="0" cy="19446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9" name="Line 49"/>
          <p:cNvSpPr>
            <a:spLocks noChangeShapeType="1"/>
          </p:cNvSpPr>
          <p:nvPr/>
        </p:nvSpPr>
        <p:spPr bwMode="auto">
          <a:xfrm>
            <a:off x="6443663" y="558958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90" name="Line 50"/>
          <p:cNvSpPr>
            <a:spLocks noChangeShapeType="1"/>
          </p:cNvSpPr>
          <p:nvPr/>
        </p:nvSpPr>
        <p:spPr bwMode="auto">
          <a:xfrm>
            <a:off x="6516688" y="5518150"/>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91" name="Text Box 51"/>
          <p:cNvSpPr txBox="1">
            <a:spLocks noChangeArrowheads="1"/>
          </p:cNvSpPr>
          <p:nvPr/>
        </p:nvSpPr>
        <p:spPr bwMode="auto">
          <a:xfrm>
            <a:off x="4787900" y="3068638"/>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Polovodič P</a:t>
            </a:r>
          </a:p>
        </p:txBody>
      </p:sp>
      <p:sp>
        <p:nvSpPr>
          <p:cNvPr id="10292" name="Text Box 52"/>
          <p:cNvSpPr txBox="1">
            <a:spLocks noChangeArrowheads="1"/>
          </p:cNvSpPr>
          <p:nvPr/>
        </p:nvSpPr>
        <p:spPr bwMode="auto">
          <a:xfrm>
            <a:off x="6948488" y="3068638"/>
            <a:ext cx="143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Polovodič N</a:t>
            </a:r>
          </a:p>
        </p:txBody>
      </p:sp>
      <p:sp>
        <p:nvSpPr>
          <p:cNvPr id="10293" name="Line 53"/>
          <p:cNvSpPr>
            <a:spLocks noChangeShapeType="1"/>
          </p:cNvSpPr>
          <p:nvPr/>
        </p:nvSpPr>
        <p:spPr bwMode="auto">
          <a:xfrm flipV="1">
            <a:off x="6300788" y="2852738"/>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94" name="Line 54"/>
          <p:cNvSpPr>
            <a:spLocks noChangeShapeType="1"/>
          </p:cNvSpPr>
          <p:nvPr/>
        </p:nvSpPr>
        <p:spPr bwMode="auto">
          <a:xfrm flipV="1">
            <a:off x="7019925" y="2852738"/>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95" name="Line 55"/>
          <p:cNvSpPr>
            <a:spLocks noChangeShapeType="1"/>
          </p:cNvSpPr>
          <p:nvPr/>
        </p:nvSpPr>
        <p:spPr bwMode="auto">
          <a:xfrm>
            <a:off x="6300788" y="30686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96" name="Line 56"/>
          <p:cNvSpPr>
            <a:spLocks noChangeShapeType="1"/>
          </p:cNvSpPr>
          <p:nvPr/>
        </p:nvSpPr>
        <p:spPr bwMode="auto">
          <a:xfrm flipH="1">
            <a:off x="6804025" y="30686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97" name="Text Box 57"/>
          <p:cNvSpPr txBox="1">
            <a:spLocks noChangeArrowheads="1"/>
          </p:cNvSpPr>
          <p:nvPr/>
        </p:nvSpPr>
        <p:spPr bwMode="auto">
          <a:xfrm>
            <a:off x="5940425" y="2349500"/>
            <a:ext cx="1511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Hradlová (závěrná) vrstva</a:t>
            </a:r>
          </a:p>
        </p:txBody>
      </p:sp>
      <p:sp>
        <p:nvSpPr>
          <p:cNvPr id="10300" name="Line 60"/>
          <p:cNvSpPr>
            <a:spLocks noChangeShapeType="1"/>
          </p:cNvSpPr>
          <p:nvPr/>
        </p:nvSpPr>
        <p:spPr bwMode="auto">
          <a:xfrm flipV="1">
            <a:off x="6659563" y="33575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07" name="Line 67"/>
          <p:cNvSpPr>
            <a:spLocks noChangeShapeType="1"/>
          </p:cNvSpPr>
          <p:nvPr/>
        </p:nvSpPr>
        <p:spPr bwMode="auto">
          <a:xfrm flipH="1">
            <a:off x="4716463" y="3860800"/>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08" name="Line 68"/>
          <p:cNvSpPr>
            <a:spLocks noChangeShapeType="1"/>
          </p:cNvSpPr>
          <p:nvPr/>
        </p:nvSpPr>
        <p:spPr bwMode="auto">
          <a:xfrm>
            <a:off x="4716463" y="3860800"/>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10" name="Line 70"/>
          <p:cNvSpPr>
            <a:spLocks noChangeShapeType="1"/>
          </p:cNvSpPr>
          <p:nvPr/>
        </p:nvSpPr>
        <p:spPr bwMode="auto">
          <a:xfrm flipH="1">
            <a:off x="8243888" y="4005263"/>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11" name="Line 71"/>
          <p:cNvSpPr>
            <a:spLocks noChangeShapeType="1"/>
          </p:cNvSpPr>
          <p:nvPr/>
        </p:nvSpPr>
        <p:spPr bwMode="auto">
          <a:xfrm>
            <a:off x="8604250" y="40052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12" name="Line 72"/>
          <p:cNvSpPr>
            <a:spLocks noChangeShapeType="1"/>
          </p:cNvSpPr>
          <p:nvPr/>
        </p:nvSpPr>
        <p:spPr bwMode="auto">
          <a:xfrm>
            <a:off x="6300788" y="436562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13" name="Line 73"/>
          <p:cNvSpPr>
            <a:spLocks noChangeShapeType="1"/>
          </p:cNvSpPr>
          <p:nvPr/>
        </p:nvSpPr>
        <p:spPr bwMode="auto">
          <a:xfrm>
            <a:off x="7019925" y="4365625"/>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27" name="Line 87"/>
          <p:cNvSpPr>
            <a:spLocks noChangeShapeType="1"/>
          </p:cNvSpPr>
          <p:nvPr/>
        </p:nvSpPr>
        <p:spPr bwMode="auto">
          <a:xfrm>
            <a:off x="6875463" y="44370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28" name="Line 88"/>
          <p:cNvSpPr>
            <a:spLocks noChangeShapeType="1"/>
          </p:cNvSpPr>
          <p:nvPr/>
        </p:nvSpPr>
        <p:spPr bwMode="auto">
          <a:xfrm>
            <a:off x="6802438" y="45085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29" name="Rectangle 89"/>
          <p:cNvSpPr>
            <a:spLocks noChangeArrowheads="1"/>
          </p:cNvSpPr>
          <p:nvPr/>
        </p:nvSpPr>
        <p:spPr bwMode="auto">
          <a:xfrm>
            <a:off x="6804025" y="4437063"/>
            <a:ext cx="144463" cy="1444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31" name="Line 91"/>
          <p:cNvSpPr>
            <a:spLocks noChangeShapeType="1"/>
          </p:cNvSpPr>
          <p:nvPr/>
        </p:nvSpPr>
        <p:spPr bwMode="auto">
          <a:xfrm>
            <a:off x="6372225" y="4508500"/>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32" name="Rectangle 92"/>
          <p:cNvSpPr>
            <a:spLocks noChangeArrowheads="1"/>
          </p:cNvSpPr>
          <p:nvPr/>
        </p:nvSpPr>
        <p:spPr bwMode="auto">
          <a:xfrm>
            <a:off x="6373813" y="4437063"/>
            <a:ext cx="144462" cy="1444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33" name="Line 93"/>
          <p:cNvSpPr>
            <a:spLocks noChangeShapeType="1"/>
          </p:cNvSpPr>
          <p:nvPr/>
        </p:nvSpPr>
        <p:spPr bwMode="auto">
          <a:xfrm flipH="1">
            <a:off x="6300788" y="4941888"/>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34" name="Text Box 94"/>
          <p:cNvSpPr txBox="1">
            <a:spLocks noChangeArrowheads="1"/>
          </p:cNvSpPr>
          <p:nvPr/>
        </p:nvSpPr>
        <p:spPr bwMode="auto">
          <a:xfrm>
            <a:off x="6443663" y="4797425"/>
            <a:ext cx="4318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U</a:t>
            </a:r>
            <a:r>
              <a:rPr lang="cs-CZ" altLang="cs-CZ" baseline="-25000"/>
              <a:t>D</a:t>
            </a:r>
            <a:endParaRPr lang="cs-CZ" altLang="cs-CZ"/>
          </a:p>
        </p:txBody>
      </p:sp>
      <p:sp>
        <p:nvSpPr>
          <p:cNvPr id="10335" name="Text Box 95"/>
          <p:cNvSpPr txBox="1">
            <a:spLocks noChangeArrowheads="1"/>
          </p:cNvSpPr>
          <p:nvPr/>
        </p:nvSpPr>
        <p:spPr bwMode="auto">
          <a:xfrm>
            <a:off x="4140200" y="3284538"/>
            <a:ext cx="936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cs-CZ" altLang="cs-CZ"/>
              <a:t>Proud elektronů</a:t>
            </a:r>
          </a:p>
        </p:txBody>
      </p:sp>
      <p:sp>
        <p:nvSpPr>
          <p:cNvPr id="10336" name="Text Box 96"/>
          <p:cNvSpPr txBox="1">
            <a:spLocks noChangeArrowheads="1"/>
          </p:cNvSpPr>
          <p:nvPr/>
        </p:nvSpPr>
        <p:spPr bwMode="auto">
          <a:xfrm>
            <a:off x="8207375" y="3357563"/>
            <a:ext cx="936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a:t>Proud elektronů</a:t>
            </a:r>
          </a:p>
        </p:txBody>
      </p:sp>
      <p:sp>
        <p:nvSpPr>
          <p:cNvPr id="10340" name="Line 100"/>
          <p:cNvSpPr>
            <a:spLocks noChangeShapeType="1"/>
          </p:cNvSpPr>
          <p:nvPr/>
        </p:nvSpPr>
        <p:spPr bwMode="auto">
          <a:xfrm>
            <a:off x="6877050" y="5589588"/>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41" name="Line 101"/>
          <p:cNvSpPr>
            <a:spLocks noChangeShapeType="1"/>
          </p:cNvSpPr>
          <p:nvPr/>
        </p:nvSpPr>
        <p:spPr bwMode="auto">
          <a:xfrm>
            <a:off x="6443663" y="623728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343" name="Text Box 103"/>
          <p:cNvSpPr txBox="1">
            <a:spLocks noChangeArrowheads="1"/>
          </p:cNvSpPr>
          <p:nvPr/>
        </p:nvSpPr>
        <p:spPr bwMode="auto">
          <a:xfrm>
            <a:off x="6011863" y="6308725"/>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600"/>
              <a:t>U &gt; U</a:t>
            </a:r>
            <a:r>
              <a:rPr lang="cs-CZ" altLang="cs-CZ" sz="1600" baseline="-25000"/>
              <a:t>D</a:t>
            </a:r>
            <a:endParaRPr lang="cs-CZ" altLang="cs-CZ" sz="1600"/>
          </a:p>
        </p:txBody>
      </p:sp>
      <p:sp>
        <p:nvSpPr>
          <p:cNvPr id="10344" name="Text Box 104"/>
          <p:cNvSpPr txBox="1">
            <a:spLocks noChangeArrowheads="1"/>
          </p:cNvSpPr>
          <p:nvPr/>
        </p:nvSpPr>
        <p:spPr bwMode="auto">
          <a:xfrm>
            <a:off x="971550" y="3573463"/>
            <a:ext cx="338455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20000"/>
              </a:spcBef>
              <a:buClr>
                <a:schemeClr val="tx1"/>
              </a:buClr>
              <a:buSzPct val="75000"/>
            </a:pPr>
            <a:r>
              <a:rPr lang="cs-CZ" altLang="cs-CZ" sz="1800"/>
              <a:t>Vlivem působení vzniklého elektrického pole putují nyní volné elektrony i díry směrem k hradlové vrstvě. Pronikají až do hradlové vrstvy, která se tímto zmenšuje.</a:t>
            </a:r>
          </a:p>
          <a:p>
            <a:pPr>
              <a:spcBef>
                <a:spcPct val="50000"/>
              </a:spcBef>
            </a:pPr>
            <a:endParaRPr lang="cs-CZ" altLang="cs-CZ" sz="1800"/>
          </a:p>
        </p:txBody>
      </p:sp>
      <p:sp>
        <p:nvSpPr>
          <p:cNvPr id="10347" name="Text Box 107"/>
          <p:cNvSpPr txBox="1">
            <a:spLocks noChangeArrowheads="1"/>
          </p:cNvSpPr>
          <p:nvPr/>
        </p:nvSpPr>
        <p:spPr bwMode="auto">
          <a:xfrm>
            <a:off x="827088" y="2349500"/>
            <a:ext cx="80660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sz="2400" b="1"/>
              <a:t>Závěr</a:t>
            </a:r>
          </a:p>
          <a:p>
            <a:pPr lvl="1" algn="just">
              <a:spcBef>
                <a:spcPct val="50000"/>
              </a:spcBef>
              <a:buFontTx/>
              <a:buChar char="•"/>
            </a:pPr>
            <a:r>
              <a:rPr lang="cs-CZ" altLang="cs-CZ" sz="2000"/>
              <a:t>   	při dostatečně velkém vnějším napětí se hradlová vrstva 	téměř úplně odstraní. </a:t>
            </a:r>
          </a:p>
          <a:p>
            <a:pPr lvl="1" algn="just">
              <a:spcBef>
                <a:spcPct val="50000"/>
              </a:spcBef>
              <a:buFontTx/>
              <a:buChar char="•"/>
            </a:pPr>
            <a:r>
              <a:rPr lang="cs-CZ" altLang="cs-CZ" sz="2000"/>
              <a:t> 	Odpor této oblasti se zmenší a krystalem může procházet 	proud způsobený právě vnějším zdrojem napětí. </a:t>
            </a:r>
          </a:p>
          <a:p>
            <a:pPr lvl="1" algn="just">
              <a:spcBef>
                <a:spcPct val="50000"/>
              </a:spcBef>
              <a:buFontTx/>
              <a:buChar char="•"/>
            </a:pPr>
            <a:r>
              <a:rPr lang="cs-CZ" altLang="cs-CZ" sz="2000"/>
              <a:t> 	Přechod PN je tedy v propustném směru tehdy, je-li záporný 	pól vnějšího zdroje připojen na materiál s vodivostí typu N.</a:t>
            </a:r>
          </a:p>
          <a:p>
            <a:pPr lvl="1" algn="just">
              <a:spcBef>
                <a:spcPct val="50000"/>
              </a:spcBef>
              <a:buFontTx/>
              <a:buChar char="•"/>
            </a:pPr>
            <a:r>
              <a:rPr lang="cs-CZ" altLang="cs-CZ" sz="2000"/>
              <a:t>  	Proud může PN přechodem téct až poté, kdy je difuzní napětí 	zkompenzováno vnějším napětím. Potřebná hodnota napětí 	napěťového zdroje představuje prahové napětí U</a:t>
            </a:r>
            <a:r>
              <a:rPr lang="cs-CZ" altLang="cs-CZ" sz="2000" baseline="-25000"/>
              <a:t>D0</a:t>
            </a:r>
            <a:r>
              <a:rPr lang="cs-CZ" altLang="cs-CZ" sz="2000"/>
              <a:t>. Toto 	napětí je stejně velké jako difuzní napětí, ale má opačnou 	orientaci. (Ge = 0,2 až 0,4V; Si = 0,5 až 0,8V).</a:t>
            </a:r>
          </a:p>
        </p:txBody>
      </p:sp>
    </p:spTree>
    <p:extLst>
      <p:ext uri="{BB962C8B-B14F-4D97-AF65-F5344CB8AC3E}">
        <p14:creationId xmlns:p14="http://schemas.microsoft.com/office/powerpoint/2010/main" val="2737934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hidden"/>
                                      </p:to>
                                    </p:set>
                                  </p:childTnLst>
                                </p:cTn>
                              </p:par>
                            </p:childTnLst>
                          </p:cTn>
                        </p:par>
                        <p:par>
                          <p:cTn id="7" fill="hold" nodeType="afterGroup">
                            <p:stCondLst>
                              <p:cond delay="0"/>
                            </p:stCondLst>
                            <p:childTnLst>
                              <p:par>
                                <p:cTn id="8" presetID="4" presetClass="entr" presetSubtype="16" fill="hold" grpId="0" nodeType="afterEffect">
                                  <p:stCondLst>
                                    <p:cond delay="0"/>
                                  </p:stCondLst>
                                  <p:childTnLst>
                                    <p:set>
                                      <p:cBhvr>
                                        <p:cTn id="9" dur="1" fill="hold">
                                          <p:stCondLst>
                                            <p:cond delay="0"/>
                                          </p:stCondLst>
                                        </p:cTn>
                                        <p:tgtEl>
                                          <p:spTgt spid="10344"/>
                                        </p:tgtEl>
                                        <p:attrNameLst>
                                          <p:attrName>style.visibility</p:attrName>
                                        </p:attrNameLst>
                                      </p:cBhvr>
                                      <p:to>
                                        <p:strVal val="visible"/>
                                      </p:to>
                                    </p:set>
                                    <p:animEffect transition="in" filter="box(in)">
                                      <p:cBhvr>
                                        <p:cTn id="10" dur="500"/>
                                        <p:tgtEl>
                                          <p:spTgt spid="10344"/>
                                        </p:tgtEl>
                                      </p:cBhvr>
                                    </p:animEffect>
                                  </p:childTnLst>
                                </p:cTn>
                              </p:par>
                            </p:childTnLst>
                          </p:cTn>
                        </p:par>
                        <p:par>
                          <p:cTn id="11" fill="hold" nodeType="afterGroup">
                            <p:stCondLst>
                              <p:cond delay="500"/>
                            </p:stCondLst>
                            <p:childTnLst>
                              <p:par>
                                <p:cTn id="12" presetID="0" presetClass="path" presetSubtype="0" repeatCount="indefinite" accel="50000" decel="50000" fill="hold" nodeType="afterEffect">
                                  <p:stCondLst>
                                    <p:cond delay="0"/>
                                  </p:stCondLst>
                                  <p:endCondLst>
                                    <p:cond evt="onNext" delay="0">
                                      <p:tgtEl>
                                        <p:sldTgt/>
                                      </p:tgtEl>
                                    </p:cond>
                                  </p:endCondLst>
                                  <p:childTnLst>
                                    <p:animMotion origin="layout" path="M 1.66667E-6 -4.44444E-6 L -0.24583 0.02084 L -0.29896 0.02084 L -0.29896 0.31389 L 0.14167 0.31389 L 0.14167 0.03056 L 0.08646 0.03056 L 1.66667E-6 -4.44444E-6 Z " pathEditMode="relative" ptsTypes="AAAAAAAA">
                                      <p:cBhvr>
                                        <p:cTn id="13" dur="5000" fill="hold"/>
                                        <p:tgtEl>
                                          <p:spTgt spid="10345"/>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243">
                                            <p:txEl>
                                              <p:pRg st="0" end="0"/>
                                            </p:txEl>
                                          </p:spTgt>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10244"/>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0245"/>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10249"/>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10250"/>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0345"/>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0255"/>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10256"/>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10257"/>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10258"/>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10262"/>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10263"/>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0265"/>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10269"/>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10270"/>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10271"/>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10272"/>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10273"/>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10274"/>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10275"/>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10276"/>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0277"/>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10278"/>
                                        </p:tgtEl>
                                        <p:attrNameLst>
                                          <p:attrName>style.visibility</p:attrName>
                                        </p:attrNameLst>
                                      </p:cBhvr>
                                      <p:to>
                                        <p:strVal val="hidden"/>
                                      </p:to>
                                    </p:set>
                                  </p:childTnLst>
                                </p:cTn>
                              </p:par>
                              <p:par>
                                <p:cTn id="62" presetID="1" presetClass="exit" presetSubtype="0" fill="hold" grpId="0" nodeType="withEffect">
                                  <p:stCondLst>
                                    <p:cond delay="0"/>
                                  </p:stCondLst>
                                  <p:childTnLst>
                                    <p:set>
                                      <p:cBhvr>
                                        <p:cTn id="63" dur="1" fill="hold">
                                          <p:stCondLst>
                                            <p:cond delay="0"/>
                                          </p:stCondLst>
                                        </p:cTn>
                                        <p:tgtEl>
                                          <p:spTgt spid="10279"/>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10280"/>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10281"/>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10282"/>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10283"/>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10284"/>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10285"/>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10287"/>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10288"/>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10289"/>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10290"/>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10291"/>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10292"/>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10293"/>
                                        </p:tgtEl>
                                        <p:attrNameLst>
                                          <p:attrName>style.visibility</p:attrName>
                                        </p:attrNameLst>
                                      </p:cBhvr>
                                      <p:to>
                                        <p:strVal val="hidden"/>
                                      </p:to>
                                    </p:set>
                                  </p:childTnLst>
                                </p:cTn>
                              </p:par>
                              <p:par>
                                <p:cTn id="90" presetID="1" presetClass="exit" presetSubtype="0" fill="hold" grpId="0" nodeType="withEffect">
                                  <p:stCondLst>
                                    <p:cond delay="0"/>
                                  </p:stCondLst>
                                  <p:childTnLst>
                                    <p:set>
                                      <p:cBhvr>
                                        <p:cTn id="91" dur="1" fill="hold">
                                          <p:stCondLst>
                                            <p:cond delay="0"/>
                                          </p:stCondLst>
                                        </p:cTn>
                                        <p:tgtEl>
                                          <p:spTgt spid="10294"/>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10295"/>
                                        </p:tgtEl>
                                        <p:attrNameLst>
                                          <p:attrName>style.visibility</p:attrName>
                                        </p:attrNameLst>
                                      </p:cBhvr>
                                      <p:to>
                                        <p:strVal val="hidden"/>
                                      </p:to>
                                    </p:set>
                                  </p:childTnLst>
                                </p:cTn>
                              </p:par>
                              <p:par>
                                <p:cTn id="94" presetID="1" presetClass="exit" presetSubtype="0" fill="hold" grpId="0" nodeType="withEffect">
                                  <p:stCondLst>
                                    <p:cond delay="0"/>
                                  </p:stCondLst>
                                  <p:childTnLst>
                                    <p:set>
                                      <p:cBhvr>
                                        <p:cTn id="95" dur="1" fill="hold">
                                          <p:stCondLst>
                                            <p:cond delay="0"/>
                                          </p:stCondLst>
                                        </p:cTn>
                                        <p:tgtEl>
                                          <p:spTgt spid="10296"/>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0"/>
                                          </p:stCondLst>
                                        </p:cTn>
                                        <p:tgtEl>
                                          <p:spTgt spid="10297"/>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0"/>
                                          </p:stCondLst>
                                        </p:cTn>
                                        <p:tgtEl>
                                          <p:spTgt spid="10300"/>
                                        </p:tgtEl>
                                        <p:attrNameLst>
                                          <p:attrName>style.visibility</p:attrName>
                                        </p:attrNameLst>
                                      </p:cBhvr>
                                      <p:to>
                                        <p:strVal val="hidden"/>
                                      </p:to>
                                    </p:set>
                                  </p:childTnLst>
                                </p:cTn>
                              </p:par>
                              <p:par>
                                <p:cTn id="100" presetID="1" presetClass="exit" presetSubtype="0" fill="hold" grpId="0" nodeType="withEffect">
                                  <p:stCondLst>
                                    <p:cond delay="0"/>
                                  </p:stCondLst>
                                  <p:childTnLst>
                                    <p:set>
                                      <p:cBhvr>
                                        <p:cTn id="101" dur="1" fill="hold">
                                          <p:stCondLst>
                                            <p:cond delay="0"/>
                                          </p:stCondLst>
                                        </p:cTn>
                                        <p:tgtEl>
                                          <p:spTgt spid="10307"/>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10308"/>
                                        </p:tgtEl>
                                        <p:attrNameLst>
                                          <p:attrName>style.visibility</p:attrName>
                                        </p:attrNameLst>
                                      </p:cBhvr>
                                      <p:to>
                                        <p:strVal val="hidden"/>
                                      </p:to>
                                    </p:set>
                                  </p:childTnLst>
                                </p:cTn>
                              </p:par>
                              <p:par>
                                <p:cTn id="104" presetID="1" presetClass="exit" presetSubtype="0" fill="hold" grpId="0" nodeType="withEffect">
                                  <p:stCondLst>
                                    <p:cond delay="0"/>
                                  </p:stCondLst>
                                  <p:childTnLst>
                                    <p:set>
                                      <p:cBhvr>
                                        <p:cTn id="105" dur="1" fill="hold">
                                          <p:stCondLst>
                                            <p:cond delay="0"/>
                                          </p:stCondLst>
                                        </p:cTn>
                                        <p:tgtEl>
                                          <p:spTgt spid="10310"/>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10311"/>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1031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10313"/>
                                        </p:tgtEl>
                                        <p:attrNameLst>
                                          <p:attrName>style.visibility</p:attrName>
                                        </p:attrNameLst>
                                      </p:cBhvr>
                                      <p:to>
                                        <p:strVal val="hidden"/>
                                      </p:to>
                                    </p:set>
                                  </p:childTnLst>
                                </p:cTn>
                              </p:par>
                              <p:par>
                                <p:cTn id="112" presetID="1" presetClass="exit" presetSubtype="0" fill="hold" grpId="0" nodeType="withEffect">
                                  <p:stCondLst>
                                    <p:cond delay="0"/>
                                  </p:stCondLst>
                                  <p:childTnLst>
                                    <p:set>
                                      <p:cBhvr>
                                        <p:cTn id="113" dur="1" fill="hold">
                                          <p:stCondLst>
                                            <p:cond delay="0"/>
                                          </p:stCondLst>
                                        </p:cTn>
                                        <p:tgtEl>
                                          <p:spTgt spid="10327"/>
                                        </p:tgtEl>
                                        <p:attrNameLst>
                                          <p:attrName>style.visibility</p:attrName>
                                        </p:attrNameLst>
                                      </p:cBhvr>
                                      <p:to>
                                        <p:strVal val="hidden"/>
                                      </p:to>
                                    </p:set>
                                  </p:childTnLst>
                                </p:cTn>
                              </p:par>
                              <p:par>
                                <p:cTn id="114" presetID="1" presetClass="exit" presetSubtype="0" fill="hold" grpId="0" nodeType="withEffect">
                                  <p:stCondLst>
                                    <p:cond delay="0"/>
                                  </p:stCondLst>
                                  <p:childTnLst>
                                    <p:set>
                                      <p:cBhvr>
                                        <p:cTn id="115" dur="1" fill="hold">
                                          <p:stCondLst>
                                            <p:cond delay="0"/>
                                          </p:stCondLst>
                                        </p:cTn>
                                        <p:tgtEl>
                                          <p:spTgt spid="10328"/>
                                        </p:tgtEl>
                                        <p:attrNameLst>
                                          <p:attrName>style.visibility</p:attrName>
                                        </p:attrNameLst>
                                      </p:cBhvr>
                                      <p:to>
                                        <p:strVal val="hidden"/>
                                      </p:to>
                                    </p:set>
                                  </p:childTnLst>
                                </p:cTn>
                              </p:par>
                              <p:par>
                                <p:cTn id="116" presetID="1" presetClass="exit" presetSubtype="0" fill="hold" grpId="0" nodeType="withEffect">
                                  <p:stCondLst>
                                    <p:cond delay="0"/>
                                  </p:stCondLst>
                                  <p:childTnLst>
                                    <p:set>
                                      <p:cBhvr>
                                        <p:cTn id="117" dur="1" fill="hold">
                                          <p:stCondLst>
                                            <p:cond delay="0"/>
                                          </p:stCondLst>
                                        </p:cTn>
                                        <p:tgtEl>
                                          <p:spTgt spid="10329"/>
                                        </p:tgtEl>
                                        <p:attrNameLst>
                                          <p:attrName>style.visibility</p:attrName>
                                        </p:attrNameLst>
                                      </p:cBhvr>
                                      <p:to>
                                        <p:strVal val="hidden"/>
                                      </p:to>
                                    </p:set>
                                  </p:childTnLst>
                                </p:cTn>
                              </p:par>
                              <p:par>
                                <p:cTn id="118" presetID="1" presetClass="exit" presetSubtype="0" fill="hold" grpId="0" nodeType="withEffect">
                                  <p:stCondLst>
                                    <p:cond delay="0"/>
                                  </p:stCondLst>
                                  <p:childTnLst>
                                    <p:set>
                                      <p:cBhvr>
                                        <p:cTn id="119" dur="1" fill="hold">
                                          <p:stCondLst>
                                            <p:cond delay="0"/>
                                          </p:stCondLst>
                                        </p:cTn>
                                        <p:tgtEl>
                                          <p:spTgt spid="10331"/>
                                        </p:tgtEl>
                                        <p:attrNameLst>
                                          <p:attrName>style.visibility</p:attrName>
                                        </p:attrNameLst>
                                      </p:cBhvr>
                                      <p:to>
                                        <p:strVal val="hidden"/>
                                      </p:to>
                                    </p:set>
                                  </p:childTnLst>
                                </p:cTn>
                              </p:par>
                              <p:par>
                                <p:cTn id="120" presetID="1" presetClass="exit" presetSubtype="0" fill="hold" grpId="0" nodeType="withEffect">
                                  <p:stCondLst>
                                    <p:cond delay="0"/>
                                  </p:stCondLst>
                                  <p:childTnLst>
                                    <p:set>
                                      <p:cBhvr>
                                        <p:cTn id="121" dur="1" fill="hold">
                                          <p:stCondLst>
                                            <p:cond delay="0"/>
                                          </p:stCondLst>
                                        </p:cTn>
                                        <p:tgtEl>
                                          <p:spTgt spid="10332"/>
                                        </p:tgtEl>
                                        <p:attrNameLst>
                                          <p:attrName>style.visibility</p:attrName>
                                        </p:attrNameLst>
                                      </p:cBhvr>
                                      <p:to>
                                        <p:strVal val="hidden"/>
                                      </p:to>
                                    </p:set>
                                  </p:childTnLst>
                                </p:cTn>
                              </p:par>
                              <p:par>
                                <p:cTn id="122" presetID="1" presetClass="exit" presetSubtype="0" fill="hold" grpId="0" nodeType="withEffect">
                                  <p:stCondLst>
                                    <p:cond delay="0"/>
                                  </p:stCondLst>
                                  <p:childTnLst>
                                    <p:set>
                                      <p:cBhvr>
                                        <p:cTn id="123" dur="1" fill="hold">
                                          <p:stCondLst>
                                            <p:cond delay="0"/>
                                          </p:stCondLst>
                                        </p:cTn>
                                        <p:tgtEl>
                                          <p:spTgt spid="10333"/>
                                        </p:tgtEl>
                                        <p:attrNameLst>
                                          <p:attrName>style.visibility</p:attrName>
                                        </p:attrNameLst>
                                      </p:cBhvr>
                                      <p:to>
                                        <p:strVal val="hidden"/>
                                      </p:to>
                                    </p:set>
                                  </p:childTnLst>
                                </p:cTn>
                              </p:par>
                              <p:par>
                                <p:cTn id="124" presetID="1" presetClass="exit" presetSubtype="0" fill="hold" grpId="0" nodeType="withEffect">
                                  <p:stCondLst>
                                    <p:cond delay="0"/>
                                  </p:stCondLst>
                                  <p:childTnLst>
                                    <p:set>
                                      <p:cBhvr>
                                        <p:cTn id="125" dur="1" fill="hold">
                                          <p:stCondLst>
                                            <p:cond delay="0"/>
                                          </p:stCondLst>
                                        </p:cTn>
                                        <p:tgtEl>
                                          <p:spTgt spid="10334"/>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10335"/>
                                        </p:tgtEl>
                                        <p:attrNameLst>
                                          <p:attrName>style.visibility</p:attrName>
                                        </p:attrNameLst>
                                      </p:cBhvr>
                                      <p:to>
                                        <p:strVal val="hidden"/>
                                      </p:to>
                                    </p:set>
                                  </p:childTnLst>
                                </p:cTn>
                              </p:par>
                              <p:par>
                                <p:cTn id="128" presetID="1" presetClass="exit" presetSubtype="0" fill="hold" grpId="0" nodeType="withEffect">
                                  <p:stCondLst>
                                    <p:cond delay="0"/>
                                  </p:stCondLst>
                                  <p:childTnLst>
                                    <p:set>
                                      <p:cBhvr>
                                        <p:cTn id="129" dur="1" fill="hold">
                                          <p:stCondLst>
                                            <p:cond delay="0"/>
                                          </p:stCondLst>
                                        </p:cTn>
                                        <p:tgtEl>
                                          <p:spTgt spid="10336"/>
                                        </p:tgtEl>
                                        <p:attrNameLst>
                                          <p:attrName>style.visibility</p:attrName>
                                        </p:attrNameLst>
                                      </p:cBhvr>
                                      <p:to>
                                        <p:strVal val="hidden"/>
                                      </p:to>
                                    </p:set>
                                  </p:childTnLst>
                                </p:cTn>
                              </p:par>
                              <p:par>
                                <p:cTn id="130" presetID="1" presetClass="exit" presetSubtype="0" fill="hold" grpId="0" nodeType="withEffect">
                                  <p:stCondLst>
                                    <p:cond delay="0"/>
                                  </p:stCondLst>
                                  <p:childTnLst>
                                    <p:set>
                                      <p:cBhvr>
                                        <p:cTn id="131" dur="1" fill="hold">
                                          <p:stCondLst>
                                            <p:cond delay="0"/>
                                          </p:stCondLst>
                                        </p:cTn>
                                        <p:tgtEl>
                                          <p:spTgt spid="10340"/>
                                        </p:tgtEl>
                                        <p:attrNameLst>
                                          <p:attrName>style.visibility</p:attrName>
                                        </p:attrNameLst>
                                      </p:cBhvr>
                                      <p:to>
                                        <p:strVal val="hidden"/>
                                      </p:to>
                                    </p:set>
                                  </p:childTnLst>
                                </p:cTn>
                              </p:par>
                              <p:par>
                                <p:cTn id="132" presetID="1" presetClass="exit" presetSubtype="0" fill="hold" grpId="0" nodeType="withEffect">
                                  <p:stCondLst>
                                    <p:cond delay="0"/>
                                  </p:stCondLst>
                                  <p:childTnLst>
                                    <p:set>
                                      <p:cBhvr>
                                        <p:cTn id="133" dur="1" fill="hold">
                                          <p:stCondLst>
                                            <p:cond delay="0"/>
                                          </p:stCondLst>
                                        </p:cTn>
                                        <p:tgtEl>
                                          <p:spTgt spid="10341"/>
                                        </p:tgtEl>
                                        <p:attrNameLst>
                                          <p:attrName>style.visibility</p:attrName>
                                        </p:attrNameLst>
                                      </p:cBhvr>
                                      <p:to>
                                        <p:strVal val="hidden"/>
                                      </p:to>
                                    </p:set>
                                  </p:childTnLst>
                                </p:cTn>
                              </p:par>
                              <p:par>
                                <p:cTn id="134" presetID="1" presetClass="exit" presetSubtype="0" fill="hold" grpId="0" nodeType="withEffect">
                                  <p:stCondLst>
                                    <p:cond delay="0"/>
                                  </p:stCondLst>
                                  <p:childTnLst>
                                    <p:set>
                                      <p:cBhvr>
                                        <p:cTn id="135" dur="1" fill="hold">
                                          <p:stCondLst>
                                            <p:cond delay="0"/>
                                          </p:stCondLst>
                                        </p:cTn>
                                        <p:tgtEl>
                                          <p:spTgt spid="10343"/>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0344"/>
                                        </p:tgtEl>
                                        <p:attrNameLst>
                                          <p:attrName>style.visibility</p:attrName>
                                        </p:attrNameLst>
                                      </p:cBhvr>
                                      <p:to>
                                        <p:strVal val="hidden"/>
                                      </p:to>
                                    </p:set>
                                  </p:childTnLst>
                                </p:cTn>
                              </p:par>
                            </p:childTnLst>
                          </p:cTn>
                        </p:par>
                        <p:par>
                          <p:cTn id="138" fill="hold" nodeType="afterGroup">
                            <p:stCondLst>
                              <p:cond delay="0"/>
                            </p:stCondLst>
                            <p:childTnLst>
                              <p:par>
                                <p:cTn id="139" presetID="2" presetClass="entr" presetSubtype="4" fill="hold" grpId="0" nodeType="afterEffect">
                                  <p:stCondLst>
                                    <p:cond delay="0"/>
                                  </p:stCondLst>
                                  <p:childTnLst>
                                    <p:set>
                                      <p:cBhvr>
                                        <p:cTn id="140" dur="1" fill="hold">
                                          <p:stCondLst>
                                            <p:cond delay="0"/>
                                          </p:stCondLst>
                                        </p:cTn>
                                        <p:tgtEl>
                                          <p:spTgt spid="10347"/>
                                        </p:tgtEl>
                                        <p:attrNameLst>
                                          <p:attrName>style.visibility</p:attrName>
                                        </p:attrNameLst>
                                      </p:cBhvr>
                                      <p:to>
                                        <p:strVal val="visible"/>
                                      </p:to>
                                    </p:set>
                                    <p:anim calcmode="lin" valueType="num">
                                      <p:cBhvr additive="base">
                                        <p:cTn id="141" dur="500" fill="hold"/>
                                        <p:tgtEl>
                                          <p:spTgt spid="10347"/>
                                        </p:tgtEl>
                                        <p:attrNameLst>
                                          <p:attrName>ppt_x</p:attrName>
                                        </p:attrNameLst>
                                      </p:cBhvr>
                                      <p:tavLst>
                                        <p:tav tm="0">
                                          <p:val>
                                            <p:strVal val="#ppt_x"/>
                                          </p:val>
                                        </p:tav>
                                        <p:tav tm="100000">
                                          <p:val>
                                            <p:strVal val="#ppt_x"/>
                                          </p:val>
                                        </p:tav>
                                      </p:tavLst>
                                    </p:anim>
                                    <p:anim calcmode="lin" valueType="num">
                                      <p:cBhvr additive="base">
                                        <p:cTn id="142" dur="500" fill="hold"/>
                                        <p:tgtEl>
                                          <p:spTgt spid="10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P spid="10244" grpId="0" animBg="1"/>
      <p:bldP spid="10245" grpId="0" animBg="1"/>
      <p:bldP spid="10249" grpId="0" animBg="1"/>
      <p:bldP spid="10250" grpId="0" animBg="1"/>
      <p:bldP spid="10255" grpId="0" animBg="1"/>
      <p:bldP spid="10256" grpId="0" animBg="1"/>
      <p:bldP spid="10257" grpId="0" animBg="1"/>
      <p:bldP spid="10258" grpId="0" animBg="1"/>
      <p:bldP spid="10262" grpId="0" animBg="1"/>
      <p:bldP spid="10263" grpId="0" animBg="1"/>
      <p:bldP spid="10265" grpId="0" animBg="1"/>
      <p:bldP spid="10269" grpId="0" animBg="1"/>
      <p:bldP spid="10270" grpId="0" animBg="1"/>
      <p:bldP spid="10271" grpId="0" animBg="1"/>
      <p:bldP spid="10272" grpId="0" animBg="1"/>
      <p:bldP spid="10273" grpId="0" animBg="1"/>
      <p:bldP spid="10274" grpId="0" animBg="1"/>
      <p:bldP spid="10275" grpId="0" animBg="1"/>
      <p:bldP spid="10276" grpId="0" animBg="1"/>
      <p:bldP spid="10277" grpId="0" animBg="1"/>
      <p:bldP spid="10278" grpId="0" animBg="1"/>
      <p:bldP spid="10279" grpId="0" animBg="1"/>
      <p:bldP spid="10280" grpId="0" animBg="1"/>
      <p:bldP spid="10281" grpId="0" animBg="1"/>
      <p:bldP spid="10282" grpId="0" animBg="1"/>
      <p:bldP spid="10283" grpId="0" animBg="1"/>
      <p:bldP spid="10284" grpId="0" animBg="1"/>
      <p:bldP spid="10285" grpId="0" animBg="1"/>
      <p:bldP spid="10287" grpId="0" animBg="1"/>
      <p:bldP spid="10288" grpId="0" animBg="1"/>
      <p:bldP spid="10289" grpId="0" animBg="1"/>
      <p:bldP spid="10290" grpId="0" animBg="1"/>
      <p:bldP spid="10291" grpId="0"/>
      <p:bldP spid="10292" grpId="0"/>
      <p:bldP spid="10293" grpId="0" animBg="1"/>
      <p:bldP spid="10294" grpId="0" animBg="1"/>
      <p:bldP spid="10295" grpId="0" animBg="1"/>
      <p:bldP spid="10296" grpId="0" animBg="1"/>
      <p:bldP spid="10297" grpId="0"/>
      <p:bldP spid="10300" grpId="0" animBg="1"/>
      <p:bldP spid="10307" grpId="0" animBg="1"/>
      <p:bldP spid="10308" grpId="0" animBg="1"/>
      <p:bldP spid="10310" grpId="0" animBg="1"/>
      <p:bldP spid="10311" grpId="0" animBg="1"/>
      <p:bldP spid="10312" grpId="0" animBg="1"/>
      <p:bldP spid="10313" grpId="0" animBg="1"/>
      <p:bldP spid="10327" grpId="0" animBg="1"/>
      <p:bldP spid="10328" grpId="0" animBg="1"/>
      <p:bldP spid="10329" grpId="0" animBg="1"/>
      <p:bldP spid="10331" grpId="0" animBg="1"/>
      <p:bldP spid="10332" grpId="0" animBg="1"/>
      <p:bldP spid="10333" grpId="0" animBg="1"/>
      <p:bldP spid="10334" grpId="0" animBg="1"/>
      <p:bldP spid="10335" grpId="0"/>
      <p:bldP spid="10336" grpId="0"/>
      <p:bldP spid="10340" grpId="0" animBg="1"/>
      <p:bldP spid="10341" grpId="0" animBg="1"/>
      <p:bldP spid="10343" grpId="0"/>
      <p:bldP spid="10344" grpId="0"/>
      <p:bldP spid="10344" grpId="1"/>
      <p:bldP spid="103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cs-CZ" altLang="cs-CZ"/>
              <a:t>PN přechod v závěrném směru</a:t>
            </a:r>
          </a:p>
        </p:txBody>
      </p:sp>
      <p:sp>
        <p:nvSpPr>
          <p:cNvPr id="11267" name="Rectangle 3"/>
          <p:cNvSpPr>
            <a:spLocks noGrp="1" noChangeArrowheads="1"/>
          </p:cNvSpPr>
          <p:nvPr>
            <p:ph type="body" idx="1"/>
          </p:nvPr>
        </p:nvSpPr>
        <p:spPr>
          <a:xfrm>
            <a:off x="838200" y="2362200"/>
            <a:ext cx="3805238" cy="3724275"/>
          </a:xfrm>
        </p:spPr>
        <p:txBody>
          <a:bodyPr/>
          <a:lstStyle/>
          <a:p>
            <a:r>
              <a:rPr lang="cs-CZ" altLang="cs-CZ" sz="1800"/>
              <a:t>Na obrázku je zdroj napětí připojen svým kladným pólem k materiálu typu N a záporným pólem k materiálu typu P.</a:t>
            </a:r>
          </a:p>
        </p:txBody>
      </p:sp>
      <p:sp>
        <p:nvSpPr>
          <p:cNvPr id="11268" name="Rectangle 4"/>
          <p:cNvSpPr>
            <a:spLocks noChangeArrowheads="1"/>
          </p:cNvSpPr>
          <p:nvPr/>
        </p:nvSpPr>
        <p:spPr bwMode="auto">
          <a:xfrm>
            <a:off x="5292725" y="3573463"/>
            <a:ext cx="3384550" cy="11509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69" name="Rectangle 5"/>
          <p:cNvSpPr>
            <a:spLocks noChangeArrowheads="1"/>
          </p:cNvSpPr>
          <p:nvPr/>
        </p:nvSpPr>
        <p:spPr bwMode="auto">
          <a:xfrm>
            <a:off x="6443663" y="3573463"/>
            <a:ext cx="1008062" cy="1150937"/>
          </a:xfrm>
          <a:prstGeom prst="rect">
            <a:avLst/>
          </a:prstGeom>
          <a:solidFill>
            <a:srgbClr val="C0C0C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0" name="Line 6"/>
          <p:cNvSpPr>
            <a:spLocks noChangeShapeType="1"/>
          </p:cNvSpPr>
          <p:nvPr/>
        </p:nvSpPr>
        <p:spPr bwMode="auto">
          <a:xfrm flipV="1">
            <a:off x="6443663" y="2781300"/>
            <a:ext cx="1587"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1" name="Line 7"/>
          <p:cNvSpPr>
            <a:spLocks noChangeShapeType="1"/>
          </p:cNvSpPr>
          <p:nvPr/>
        </p:nvSpPr>
        <p:spPr bwMode="auto">
          <a:xfrm flipV="1">
            <a:off x="7451725" y="2781300"/>
            <a:ext cx="1588"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2" name="Line 8"/>
          <p:cNvSpPr>
            <a:spLocks noChangeShapeType="1"/>
          </p:cNvSpPr>
          <p:nvPr/>
        </p:nvSpPr>
        <p:spPr bwMode="auto">
          <a:xfrm flipH="1">
            <a:off x="6084888" y="3213100"/>
            <a:ext cx="2889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3" name="Line 9"/>
          <p:cNvSpPr>
            <a:spLocks noChangeShapeType="1"/>
          </p:cNvSpPr>
          <p:nvPr/>
        </p:nvSpPr>
        <p:spPr bwMode="auto">
          <a:xfrm>
            <a:off x="7451725" y="3213100"/>
            <a:ext cx="2889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4" name="Text Box 10"/>
          <p:cNvSpPr txBox="1">
            <a:spLocks noChangeArrowheads="1"/>
          </p:cNvSpPr>
          <p:nvPr/>
        </p:nvSpPr>
        <p:spPr bwMode="auto">
          <a:xfrm>
            <a:off x="6300788" y="2852738"/>
            <a:ext cx="12239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Hradlová (závěrná) vrstva</a:t>
            </a:r>
          </a:p>
        </p:txBody>
      </p:sp>
      <p:sp>
        <p:nvSpPr>
          <p:cNvPr id="11275" name="Line 11"/>
          <p:cNvSpPr>
            <a:spLocks noChangeShapeType="1"/>
          </p:cNvSpPr>
          <p:nvPr/>
        </p:nvSpPr>
        <p:spPr bwMode="auto">
          <a:xfrm>
            <a:off x="6948488" y="3573463"/>
            <a:ext cx="1587" cy="1150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6" name="Text Box 12"/>
          <p:cNvSpPr txBox="1">
            <a:spLocks noChangeArrowheads="1"/>
          </p:cNvSpPr>
          <p:nvPr/>
        </p:nvSpPr>
        <p:spPr bwMode="auto">
          <a:xfrm>
            <a:off x="5364163" y="3284538"/>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P</a:t>
            </a:r>
          </a:p>
        </p:txBody>
      </p:sp>
      <p:sp>
        <p:nvSpPr>
          <p:cNvPr id="11277" name="Text Box 13"/>
          <p:cNvSpPr txBox="1">
            <a:spLocks noChangeArrowheads="1"/>
          </p:cNvSpPr>
          <p:nvPr/>
        </p:nvSpPr>
        <p:spPr bwMode="auto">
          <a:xfrm>
            <a:off x="8245475" y="3284538"/>
            <a:ext cx="358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N</a:t>
            </a:r>
          </a:p>
        </p:txBody>
      </p:sp>
      <p:grpSp>
        <p:nvGrpSpPr>
          <p:cNvPr id="11283" name="Group 19"/>
          <p:cNvGrpSpPr>
            <a:grpSpLocks/>
          </p:cNvGrpSpPr>
          <p:nvPr/>
        </p:nvGrpSpPr>
        <p:grpSpPr bwMode="auto">
          <a:xfrm>
            <a:off x="5435600" y="3716338"/>
            <a:ext cx="358775" cy="360362"/>
            <a:chOff x="3288" y="3521"/>
            <a:chExt cx="272" cy="272"/>
          </a:xfrm>
        </p:grpSpPr>
        <p:sp>
          <p:nvSpPr>
            <p:cNvPr id="11280" name="Line 16"/>
            <p:cNvSpPr>
              <a:spLocks noChangeShapeType="1"/>
            </p:cNvSpPr>
            <p:nvPr/>
          </p:nvSpPr>
          <p:spPr bwMode="auto">
            <a:xfrm>
              <a:off x="3379" y="365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1" name="Line 17"/>
            <p:cNvSpPr>
              <a:spLocks noChangeShapeType="1"/>
            </p:cNvSpPr>
            <p:nvPr/>
          </p:nvSpPr>
          <p:spPr bwMode="auto">
            <a:xfrm>
              <a:off x="3424" y="3612"/>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2" name="Oval 18"/>
            <p:cNvSpPr>
              <a:spLocks noChangeArrowheads="1"/>
            </p:cNvSpPr>
            <p:nvPr/>
          </p:nvSpPr>
          <p:spPr bwMode="auto">
            <a:xfrm>
              <a:off x="3288" y="3521"/>
              <a:ext cx="272" cy="27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284" name="Group 20"/>
          <p:cNvGrpSpPr>
            <a:grpSpLocks/>
          </p:cNvGrpSpPr>
          <p:nvPr/>
        </p:nvGrpSpPr>
        <p:grpSpPr bwMode="auto">
          <a:xfrm>
            <a:off x="5940425" y="3716338"/>
            <a:ext cx="358775" cy="360362"/>
            <a:chOff x="3288" y="3521"/>
            <a:chExt cx="272" cy="272"/>
          </a:xfrm>
        </p:grpSpPr>
        <p:sp>
          <p:nvSpPr>
            <p:cNvPr id="11285" name="Line 21"/>
            <p:cNvSpPr>
              <a:spLocks noChangeShapeType="1"/>
            </p:cNvSpPr>
            <p:nvPr/>
          </p:nvSpPr>
          <p:spPr bwMode="auto">
            <a:xfrm>
              <a:off x="3379" y="365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6" name="Line 22"/>
            <p:cNvSpPr>
              <a:spLocks noChangeShapeType="1"/>
            </p:cNvSpPr>
            <p:nvPr/>
          </p:nvSpPr>
          <p:spPr bwMode="auto">
            <a:xfrm>
              <a:off x="3424" y="3612"/>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7" name="Oval 23"/>
            <p:cNvSpPr>
              <a:spLocks noChangeArrowheads="1"/>
            </p:cNvSpPr>
            <p:nvPr/>
          </p:nvSpPr>
          <p:spPr bwMode="auto">
            <a:xfrm>
              <a:off x="3288" y="3521"/>
              <a:ext cx="272" cy="27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288" name="Group 24"/>
          <p:cNvGrpSpPr>
            <a:grpSpLocks/>
          </p:cNvGrpSpPr>
          <p:nvPr/>
        </p:nvGrpSpPr>
        <p:grpSpPr bwMode="auto">
          <a:xfrm>
            <a:off x="5435600" y="4221163"/>
            <a:ext cx="358775" cy="360362"/>
            <a:chOff x="3288" y="3521"/>
            <a:chExt cx="272" cy="272"/>
          </a:xfrm>
        </p:grpSpPr>
        <p:sp>
          <p:nvSpPr>
            <p:cNvPr id="11289" name="Line 25"/>
            <p:cNvSpPr>
              <a:spLocks noChangeShapeType="1"/>
            </p:cNvSpPr>
            <p:nvPr/>
          </p:nvSpPr>
          <p:spPr bwMode="auto">
            <a:xfrm>
              <a:off x="3379" y="365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90" name="Line 26"/>
            <p:cNvSpPr>
              <a:spLocks noChangeShapeType="1"/>
            </p:cNvSpPr>
            <p:nvPr/>
          </p:nvSpPr>
          <p:spPr bwMode="auto">
            <a:xfrm>
              <a:off x="3424" y="3612"/>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91" name="Oval 27"/>
            <p:cNvSpPr>
              <a:spLocks noChangeArrowheads="1"/>
            </p:cNvSpPr>
            <p:nvPr/>
          </p:nvSpPr>
          <p:spPr bwMode="auto">
            <a:xfrm>
              <a:off x="3288" y="3521"/>
              <a:ext cx="272" cy="27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292" name="Group 28"/>
          <p:cNvGrpSpPr>
            <a:grpSpLocks/>
          </p:cNvGrpSpPr>
          <p:nvPr/>
        </p:nvGrpSpPr>
        <p:grpSpPr bwMode="auto">
          <a:xfrm>
            <a:off x="5940425" y="4221163"/>
            <a:ext cx="358775" cy="360362"/>
            <a:chOff x="3288" y="3521"/>
            <a:chExt cx="272" cy="272"/>
          </a:xfrm>
        </p:grpSpPr>
        <p:sp>
          <p:nvSpPr>
            <p:cNvPr id="11293" name="Line 29"/>
            <p:cNvSpPr>
              <a:spLocks noChangeShapeType="1"/>
            </p:cNvSpPr>
            <p:nvPr/>
          </p:nvSpPr>
          <p:spPr bwMode="auto">
            <a:xfrm>
              <a:off x="3379" y="365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94" name="Line 30"/>
            <p:cNvSpPr>
              <a:spLocks noChangeShapeType="1"/>
            </p:cNvSpPr>
            <p:nvPr/>
          </p:nvSpPr>
          <p:spPr bwMode="auto">
            <a:xfrm>
              <a:off x="3424" y="3612"/>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95" name="Oval 31"/>
            <p:cNvSpPr>
              <a:spLocks noChangeArrowheads="1"/>
            </p:cNvSpPr>
            <p:nvPr/>
          </p:nvSpPr>
          <p:spPr bwMode="auto">
            <a:xfrm>
              <a:off x="3288" y="3521"/>
              <a:ext cx="272" cy="27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301" name="Group 37"/>
          <p:cNvGrpSpPr>
            <a:grpSpLocks/>
          </p:cNvGrpSpPr>
          <p:nvPr/>
        </p:nvGrpSpPr>
        <p:grpSpPr bwMode="auto">
          <a:xfrm>
            <a:off x="7596188" y="3716338"/>
            <a:ext cx="360362" cy="360362"/>
            <a:chOff x="3787" y="3521"/>
            <a:chExt cx="273" cy="272"/>
          </a:xfrm>
        </p:grpSpPr>
        <p:sp>
          <p:nvSpPr>
            <p:cNvPr id="11299" name="Line 35"/>
            <p:cNvSpPr>
              <a:spLocks noChangeShapeType="1"/>
            </p:cNvSpPr>
            <p:nvPr/>
          </p:nvSpPr>
          <p:spPr bwMode="auto">
            <a:xfrm>
              <a:off x="3878" y="3657"/>
              <a:ext cx="91"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00" name="Oval 36"/>
            <p:cNvSpPr>
              <a:spLocks noChangeArrowheads="1"/>
            </p:cNvSpPr>
            <p:nvPr/>
          </p:nvSpPr>
          <p:spPr bwMode="auto">
            <a:xfrm>
              <a:off x="3787" y="3521"/>
              <a:ext cx="273" cy="27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302" name="Group 38"/>
          <p:cNvGrpSpPr>
            <a:grpSpLocks/>
          </p:cNvGrpSpPr>
          <p:nvPr/>
        </p:nvGrpSpPr>
        <p:grpSpPr bwMode="auto">
          <a:xfrm>
            <a:off x="7596188" y="4221163"/>
            <a:ext cx="360362" cy="360362"/>
            <a:chOff x="3787" y="3521"/>
            <a:chExt cx="273" cy="272"/>
          </a:xfrm>
        </p:grpSpPr>
        <p:sp>
          <p:nvSpPr>
            <p:cNvPr id="11303" name="Line 39"/>
            <p:cNvSpPr>
              <a:spLocks noChangeShapeType="1"/>
            </p:cNvSpPr>
            <p:nvPr/>
          </p:nvSpPr>
          <p:spPr bwMode="auto">
            <a:xfrm>
              <a:off x="3878" y="3657"/>
              <a:ext cx="91"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04" name="Oval 40"/>
            <p:cNvSpPr>
              <a:spLocks noChangeArrowheads="1"/>
            </p:cNvSpPr>
            <p:nvPr/>
          </p:nvSpPr>
          <p:spPr bwMode="auto">
            <a:xfrm>
              <a:off x="3787" y="3521"/>
              <a:ext cx="273" cy="27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305" name="Group 41"/>
          <p:cNvGrpSpPr>
            <a:grpSpLocks/>
          </p:cNvGrpSpPr>
          <p:nvPr/>
        </p:nvGrpSpPr>
        <p:grpSpPr bwMode="auto">
          <a:xfrm>
            <a:off x="8101013" y="4221163"/>
            <a:ext cx="360362" cy="360362"/>
            <a:chOff x="3787" y="3521"/>
            <a:chExt cx="273" cy="272"/>
          </a:xfrm>
        </p:grpSpPr>
        <p:sp>
          <p:nvSpPr>
            <p:cNvPr id="11306" name="Line 42"/>
            <p:cNvSpPr>
              <a:spLocks noChangeShapeType="1"/>
            </p:cNvSpPr>
            <p:nvPr/>
          </p:nvSpPr>
          <p:spPr bwMode="auto">
            <a:xfrm>
              <a:off x="3878" y="3657"/>
              <a:ext cx="91"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07" name="Oval 43"/>
            <p:cNvSpPr>
              <a:spLocks noChangeArrowheads="1"/>
            </p:cNvSpPr>
            <p:nvPr/>
          </p:nvSpPr>
          <p:spPr bwMode="auto">
            <a:xfrm>
              <a:off x="3787" y="3521"/>
              <a:ext cx="273" cy="27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308" name="Group 44"/>
          <p:cNvGrpSpPr>
            <a:grpSpLocks/>
          </p:cNvGrpSpPr>
          <p:nvPr/>
        </p:nvGrpSpPr>
        <p:grpSpPr bwMode="auto">
          <a:xfrm>
            <a:off x="8101013" y="3716338"/>
            <a:ext cx="360362" cy="360362"/>
            <a:chOff x="3787" y="3521"/>
            <a:chExt cx="273" cy="272"/>
          </a:xfrm>
        </p:grpSpPr>
        <p:sp>
          <p:nvSpPr>
            <p:cNvPr id="11309" name="Line 45"/>
            <p:cNvSpPr>
              <a:spLocks noChangeShapeType="1"/>
            </p:cNvSpPr>
            <p:nvPr/>
          </p:nvSpPr>
          <p:spPr bwMode="auto">
            <a:xfrm>
              <a:off x="3878" y="3657"/>
              <a:ext cx="91"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10" name="Oval 46"/>
            <p:cNvSpPr>
              <a:spLocks noChangeArrowheads="1"/>
            </p:cNvSpPr>
            <p:nvPr/>
          </p:nvSpPr>
          <p:spPr bwMode="auto">
            <a:xfrm>
              <a:off x="3787" y="3521"/>
              <a:ext cx="273" cy="272"/>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11311" name="Line 47"/>
          <p:cNvSpPr>
            <a:spLocks noChangeShapeType="1"/>
          </p:cNvSpPr>
          <p:nvPr/>
        </p:nvSpPr>
        <p:spPr bwMode="auto">
          <a:xfrm>
            <a:off x="5292725" y="3573463"/>
            <a:ext cx="0" cy="115093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12" name="Line 48"/>
          <p:cNvSpPr>
            <a:spLocks noChangeShapeType="1"/>
          </p:cNvSpPr>
          <p:nvPr/>
        </p:nvSpPr>
        <p:spPr bwMode="auto">
          <a:xfrm>
            <a:off x="8675688" y="3573463"/>
            <a:ext cx="0" cy="115093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13" name="Line 49"/>
          <p:cNvSpPr>
            <a:spLocks noChangeShapeType="1"/>
          </p:cNvSpPr>
          <p:nvPr/>
        </p:nvSpPr>
        <p:spPr bwMode="auto">
          <a:xfrm flipH="1">
            <a:off x="4859338" y="4076700"/>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14" name="Line 50"/>
          <p:cNvSpPr>
            <a:spLocks noChangeShapeType="1"/>
          </p:cNvSpPr>
          <p:nvPr/>
        </p:nvSpPr>
        <p:spPr bwMode="auto">
          <a:xfrm>
            <a:off x="4859338" y="4076700"/>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15" name="Line 51"/>
          <p:cNvSpPr>
            <a:spLocks noChangeShapeType="1"/>
          </p:cNvSpPr>
          <p:nvPr/>
        </p:nvSpPr>
        <p:spPr bwMode="auto">
          <a:xfrm>
            <a:off x="4859338" y="5876925"/>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16" name="Line 52"/>
          <p:cNvSpPr>
            <a:spLocks noChangeShapeType="1"/>
          </p:cNvSpPr>
          <p:nvPr/>
        </p:nvSpPr>
        <p:spPr bwMode="auto">
          <a:xfrm>
            <a:off x="6227763" y="57324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17" name="Line 53"/>
          <p:cNvSpPr>
            <a:spLocks noChangeShapeType="1"/>
          </p:cNvSpPr>
          <p:nvPr/>
        </p:nvSpPr>
        <p:spPr bwMode="auto">
          <a:xfrm>
            <a:off x="6300788" y="5661025"/>
            <a:ext cx="0" cy="43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18" name="Line 54"/>
          <p:cNvSpPr>
            <a:spLocks noChangeShapeType="1"/>
          </p:cNvSpPr>
          <p:nvPr/>
        </p:nvSpPr>
        <p:spPr bwMode="auto">
          <a:xfrm>
            <a:off x="7451725" y="57324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19" name="Line 55"/>
          <p:cNvSpPr>
            <a:spLocks noChangeShapeType="1"/>
          </p:cNvSpPr>
          <p:nvPr/>
        </p:nvSpPr>
        <p:spPr bwMode="auto">
          <a:xfrm>
            <a:off x="7524750" y="5661025"/>
            <a:ext cx="0" cy="43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20" name="Line 56"/>
          <p:cNvSpPr>
            <a:spLocks noChangeShapeType="1"/>
          </p:cNvSpPr>
          <p:nvPr/>
        </p:nvSpPr>
        <p:spPr bwMode="auto">
          <a:xfrm>
            <a:off x="6300788" y="5876925"/>
            <a:ext cx="115093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21" name="Line 57"/>
          <p:cNvSpPr>
            <a:spLocks noChangeShapeType="1"/>
          </p:cNvSpPr>
          <p:nvPr/>
        </p:nvSpPr>
        <p:spPr bwMode="auto">
          <a:xfrm>
            <a:off x="7524750" y="5876925"/>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22" name="Line 58"/>
          <p:cNvSpPr>
            <a:spLocks noChangeShapeType="1"/>
          </p:cNvSpPr>
          <p:nvPr/>
        </p:nvSpPr>
        <p:spPr bwMode="auto">
          <a:xfrm flipV="1">
            <a:off x="8964613" y="4076700"/>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23" name="Line 59"/>
          <p:cNvSpPr>
            <a:spLocks noChangeShapeType="1"/>
          </p:cNvSpPr>
          <p:nvPr/>
        </p:nvSpPr>
        <p:spPr bwMode="auto">
          <a:xfrm flipH="1">
            <a:off x="8675688" y="40767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24" name="Line 60"/>
          <p:cNvSpPr>
            <a:spLocks noChangeShapeType="1"/>
          </p:cNvSpPr>
          <p:nvPr/>
        </p:nvSpPr>
        <p:spPr bwMode="auto">
          <a:xfrm flipH="1">
            <a:off x="6300788" y="6165850"/>
            <a:ext cx="1079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25" name="Text Box 61"/>
          <p:cNvSpPr txBox="1">
            <a:spLocks noChangeArrowheads="1"/>
          </p:cNvSpPr>
          <p:nvPr/>
        </p:nvSpPr>
        <p:spPr bwMode="auto">
          <a:xfrm>
            <a:off x="6011863" y="6308725"/>
            <a:ext cx="1655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U</a:t>
            </a:r>
          </a:p>
        </p:txBody>
      </p:sp>
      <p:sp>
        <p:nvSpPr>
          <p:cNvPr id="11331" name="Line 67"/>
          <p:cNvSpPr>
            <a:spLocks noChangeShapeType="1"/>
          </p:cNvSpPr>
          <p:nvPr/>
        </p:nvSpPr>
        <p:spPr bwMode="auto">
          <a:xfrm flipH="1">
            <a:off x="5795963" y="38608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32" name="Line 68"/>
          <p:cNvSpPr>
            <a:spLocks noChangeShapeType="1"/>
          </p:cNvSpPr>
          <p:nvPr/>
        </p:nvSpPr>
        <p:spPr bwMode="auto">
          <a:xfrm flipH="1">
            <a:off x="5795963" y="4365625"/>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33" name="Line 69"/>
          <p:cNvSpPr>
            <a:spLocks noChangeShapeType="1"/>
          </p:cNvSpPr>
          <p:nvPr/>
        </p:nvSpPr>
        <p:spPr bwMode="auto">
          <a:xfrm flipH="1">
            <a:off x="5292725" y="443706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34" name="Line 70"/>
          <p:cNvSpPr>
            <a:spLocks noChangeShapeType="1"/>
          </p:cNvSpPr>
          <p:nvPr/>
        </p:nvSpPr>
        <p:spPr bwMode="auto">
          <a:xfrm flipH="1">
            <a:off x="5292725" y="386080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35" name="Line 71"/>
          <p:cNvSpPr>
            <a:spLocks noChangeShapeType="1"/>
          </p:cNvSpPr>
          <p:nvPr/>
        </p:nvSpPr>
        <p:spPr bwMode="auto">
          <a:xfrm flipH="1">
            <a:off x="6227763" y="41497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36" name="Line 72"/>
          <p:cNvSpPr>
            <a:spLocks noChangeShapeType="1"/>
          </p:cNvSpPr>
          <p:nvPr/>
        </p:nvSpPr>
        <p:spPr bwMode="auto">
          <a:xfrm>
            <a:off x="7451725" y="414972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40" name="Freeform 76"/>
          <p:cNvSpPr>
            <a:spLocks/>
          </p:cNvSpPr>
          <p:nvPr/>
        </p:nvSpPr>
        <p:spPr bwMode="auto">
          <a:xfrm>
            <a:off x="7885113" y="4076700"/>
            <a:ext cx="503237" cy="85725"/>
          </a:xfrm>
          <a:custGeom>
            <a:avLst/>
            <a:gdLst>
              <a:gd name="T0" fmla="*/ 0 w 317"/>
              <a:gd name="T1" fmla="*/ 0 h 54"/>
              <a:gd name="T2" fmla="*/ 90 w 317"/>
              <a:gd name="T3" fmla="*/ 46 h 54"/>
              <a:gd name="T4" fmla="*/ 317 w 317"/>
              <a:gd name="T5" fmla="*/ 46 h 54"/>
            </a:gdLst>
            <a:ahLst/>
            <a:cxnLst>
              <a:cxn ang="0">
                <a:pos x="T0" y="T1"/>
              </a:cxn>
              <a:cxn ang="0">
                <a:pos x="T2" y="T3"/>
              </a:cxn>
              <a:cxn ang="0">
                <a:pos x="T4" y="T5"/>
              </a:cxn>
            </a:cxnLst>
            <a:rect l="0" t="0" r="r" b="b"/>
            <a:pathLst>
              <a:path w="317" h="54">
                <a:moveTo>
                  <a:pt x="0" y="0"/>
                </a:moveTo>
                <a:cubicBezTo>
                  <a:pt x="18" y="19"/>
                  <a:pt x="37" y="38"/>
                  <a:pt x="90" y="46"/>
                </a:cubicBezTo>
                <a:cubicBezTo>
                  <a:pt x="143" y="54"/>
                  <a:pt x="264" y="39"/>
                  <a:pt x="317" y="46"/>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41" name="Freeform 77"/>
          <p:cNvSpPr>
            <a:spLocks/>
          </p:cNvSpPr>
          <p:nvPr/>
        </p:nvSpPr>
        <p:spPr bwMode="auto">
          <a:xfrm>
            <a:off x="7956550" y="4508500"/>
            <a:ext cx="503238" cy="168275"/>
          </a:xfrm>
          <a:custGeom>
            <a:avLst/>
            <a:gdLst>
              <a:gd name="T0" fmla="*/ 0 w 317"/>
              <a:gd name="T1" fmla="*/ 0 h 106"/>
              <a:gd name="T2" fmla="*/ 91 w 317"/>
              <a:gd name="T3" fmla="*/ 91 h 106"/>
              <a:gd name="T4" fmla="*/ 317 w 317"/>
              <a:gd name="T5" fmla="*/ 91 h 106"/>
            </a:gdLst>
            <a:ahLst/>
            <a:cxnLst>
              <a:cxn ang="0">
                <a:pos x="T0" y="T1"/>
              </a:cxn>
              <a:cxn ang="0">
                <a:pos x="T2" y="T3"/>
              </a:cxn>
              <a:cxn ang="0">
                <a:pos x="T4" y="T5"/>
              </a:cxn>
            </a:cxnLst>
            <a:rect l="0" t="0" r="r" b="b"/>
            <a:pathLst>
              <a:path w="317" h="106">
                <a:moveTo>
                  <a:pt x="0" y="0"/>
                </a:moveTo>
                <a:cubicBezTo>
                  <a:pt x="19" y="38"/>
                  <a:pt x="38" y="76"/>
                  <a:pt x="91" y="91"/>
                </a:cubicBezTo>
                <a:cubicBezTo>
                  <a:pt x="144" y="106"/>
                  <a:pt x="272" y="91"/>
                  <a:pt x="317" y="91"/>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42" name="Line 78"/>
          <p:cNvSpPr>
            <a:spLocks noChangeShapeType="1"/>
          </p:cNvSpPr>
          <p:nvPr/>
        </p:nvSpPr>
        <p:spPr bwMode="auto">
          <a:xfrm>
            <a:off x="8459788" y="38608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43" name="Line 79"/>
          <p:cNvSpPr>
            <a:spLocks noChangeShapeType="1"/>
          </p:cNvSpPr>
          <p:nvPr/>
        </p:nvSpPr>
        <p:spPr bwMode="auto">
          <a:xfrm>
            <a:off x="8459788" y="44370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11355" name="Group 91"/>
          <p:cNvGrpSpPr>
            <a:grpSpLocks/>
          </p:cNvGrpSpPr>
          <p:nvPr/>
        </p:nvGrpSpPr>
        <p:grpSpPr bwMode="auto">
          <a:xfrm>
            <a:off x="7092950" y="4797425"/>
            <a:ext cx="215900" cy="215900"/>
            <a:chOff x="3107" y="3838"/>
            <a:chExt cx="363" cy="363"/>
          </a:xfrm>
        </p:grpSpPr>
        <p:sp>
          <p:nvSpPr>
            <p:cNvPr id="11350" name="Rectangle 86"/>
            <p:cNvSpPr>
              <a:spLocks noChangeArrowheads="1"/>
            </p:cNvSpPr>
            <p:nvPr/>
          </p:nvSpPr>
          <p:spPr bwMode="auto">
            <a:xfrm>
              <a:off x="3107" y="3838"/>
              <a:ext cx="363" cy="3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52" name="Line 88"/>
            <p:cNvSpPr>
              <a:spLocks noChangeShapeType="1"/>
            </p:cNvSpPr>
            <p:nvPr/>
          </p:nvSpPr>
          <p:spPr bwMode="auto">
            <a:xfrm>
              <a:off x="3107" y="4020"/>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54" name="Line 90"/>
            <p:cNvSpPr>
              <a:spLocks noChangeShapeType="1"/>
            </p:cNvSpPr>
            <p:nvPr/>
          </p:nvSpPr>
          <p:spPr bwMode="auto">
            <a:xfrm flipV="1">
              <a:off x="3288" y="3838"/>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358" name="Group 94"/>
          <p:cNvGrpSpPr>
            <a:grpSpLocks/>
          </p:cNvGrpSpPr>
          <p:nvPr/>
        </p:nvGrpSpPr>
        <p:grpSpPr bwMode="auto">
          <a:xfrm>
            <a:off x="6588125" y="4797425"/>
            <a:ext cx="215900" cy="215900"/>
            <a:chOff x="2971" y="3884"/>
            <a:chExt cx="272" cy="255"/>
          </a:xfrm>
        </p:grpSpPr>
        <p:sp>
          <p:nvSpPr>
            <p:cNvPr id="11356" name="Rectangle 92"/>
            <p:cNvSpPr>
              <a:spLocks noChangeArrowheads="1"/>
            </p:cNvSpPr>
            <p:nvPr/>
          </p:nvSpPr>
          <p:spPr bwMode="auto">
            <a:xfrm>
              <a:off x="2971" y="3884"/>
              <a:ext cx="272" cy="25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57" name="Line 93"/>
            <p:cNvSpPr>
              <a:spLocks noChangeShapeType="1"/>
            </p:cNvSpPr>
            <p:nvPr/>
          </p:nvSpPr>
          <p:spPr bwMode="auto">
            <a:xfrm>
              <a:off x="3016" y="4020"/>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11360" name="Line 96"/>
          <p:cNvSpPr>
            <a:spLocks noChangeShapeType="1"/>
          </p:cNvSpPr>
          <p:nvPr/>
        </p:nvSpPr>
        <p:spPr bwMode="auto">
          <a:xfrm>
            <a:off x="6443663" y="47244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61" name="Line 97"/>
          <p:cNvSpPr>
            <a:spLocks noChangeShapeType="1"/>
          </p:cNvSpPr>
          <p:nvPr/>
        </p:nvSpPr>
        <p:spPr bwMode="auto">
          <a:xfrm>
            <a:off x="7451725" y="4724400"/>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62" name="Line 98"/>
          <p:cNvSpPr>
            <a:spLocks noChangeShapeType="1"/>
          </p:cNvSpPr>
          <p:nvPr/>
        </p:nvSpPr>
        <p:spPr bwMode="auto">
          <a:xfrm flipH="1">
            <a:off x="6443663" y="5300663"/>
            <a:ext cx="10080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63" name="Text Box 99"/>
          <p:cNvSpPr txBox="1">
            <a:spLocks noChangeArrowheads="1"/>
          </p:cNvSpPr>
          <p:nvPr/>
        </p:nvSpPr>
        <p:spPr bwMode="auto">
          <a:xfrm>
            <a:off x="6732588" y="5157788"/>
            <a:ext cx="4318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U</a:t>
            </a:r>
            <a:r>
              <a:rPr lang="cs-CZ" altLang="cs-CZ" baseline="-25000"/>
              <a:t>D</a:t>
            </a:r>
            <a:endParaRPr lang="cs-CZ" altLang="cs-CZ"/>
          </a:p>
        </p:txBody>
      </p:sp>
      <p:sp>
        <p:nvSpPr>
          <p:cNvPr id="11364" name="Text Box 100"/>
          <p:cNvSpPr txBox="1">
            <a:spLocks noChangeArrowheads="1"/>
          </p:cNvSpPr>
          <p:nvPr/>
        </p:nvSpPr>
        <p:spPr bwMode="auto">
          <a:xfrm>
            <a:off x="900113" y="3789363"/>
            <a:ext cx="345598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sz="1800"/>
              <a:t>V důsledku vzniklého elektrického pole se v krystalu pohybují volné elektrony ke kladnému pólu a díry k zápornému pólu zdroje. Volné náboje, které byly na hranicích PN přechodu, putují nyní od těchto hranic pryč. Tím se ochuzená oblast (oblast, v níž nejsou náboje) rozšiřuje.</a:t>
            </a:r>
          </a:p>
        </p:txBody>
      </p:sp>
      <p:sp>
        <p:nvSpPr>
          <p:cNvPr id="11365" name="Text Box 101"/>
          <p:cNvSpPr txBox="1">
            <a:spLocks noChangeArrowheads="1"/>
          </p:cNvSpPr>
          <p:nvPr/>
        </p:nvSpPr>
        <p:spPr bwMode="auto">
          <a:xfrm>
            <a:off x="755650" y="2349500"/>
            <a:ext cx="813752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cs-CZ" altLang="cs-CZ" sz="2400"/>
              <a:t>Závěr</a:t>
            </a:r>
          </a:p>
          <a:p>
            <a:pPr lvl="1" algn="just">
              <a:spcBef>
                <a:spcPct val="50000"/>
              </a:spcBef>
              <a:buFontTx/>
              <a:buChar char="•"/>
            </a:pPr>
            <a:r>
              <a:rPr lang="cs-CZ" altLang="cs-CZ" sz="1800"/>
              <a:t> 	Proud nemůže krystalem téci, neboť vzhledem k chybějícím 	nositelům náboje je hradlová vrstva, představující velký odpor, ještě 	širší, než tomu bylo bez připojeného napětí.</a:t>
            </a:r>
          </a:p>
          <a:p>
            <a:pPr lvl="1" algn="just">
              <a:spcBef>
                <a:spcPct val="50000"/>
              </a:spcBef>
              <a:buFontTx/>
              <a:buChar char="•"/>
            </a:pPr>
            <a:r>
              <a:rPr lang="cs-CZ" altLang="cs-CZ" sz="1800"/>
              <a:t> 	Přechod PN je tedy polarizován v závěrném směru, když na 	polovodič typu N připojíme kladný pól zdroje napětí.</a:t>
            </a:r>
          </a:p>
          <a:p>
            <a:pPr lvl="1" algn="just">
              <a:spcBef>
                <a:spcPct val="50000"/>
              </a:spcBef>
              <a:buFontTx/>
              <a:buChar char="•"/>
            </a:pPr>
            <a:r>
              <a:rPr lang="cs-CZ" altLang="cs-CZ" sz="1800"/>
              <a:t> 	V tomto případě má difuzní napětí stejný směr jako napětí vnějšího 	zdroje.</a:t>
            </a:r>
          </a:p>
          <a:p>
            <a:pPr lvl="1" algn="just">
              <a:spcBef>
                <a:spcPct val="50000"/>
              </a:spcBef>
              <a:buFontTx/>
              <a:buChar char="•"/>
            </a:pPr>
            <a:r>
              <a:rPr lang="cs-CZ" altLang="cs-CZ" sz="1800"/>
              <a:t> 	Vlivem tepla v krystalu vznikají neustále páry elektron-díra a tím též 	pohyblivé díry v materiálu N a pohyblivé elektrony v materiálu P. Tito 	nositelé náboje se označují jako </a:t>
            </a:r>
            <a:r>
              <a:rPr lang="cs-CZ" altLang="cs-CZ" sz="1800" b="1"/>
              <a:t>minoritní nositelé náboje </a:t>
            </a:r>
            <a:r>
              <a:rPr lang="cs-CZ" altLang="cs-CZ" sz="1800"/>
              <a:t>– 	způsobují tak průtok malého proudu, který označujeme I</a:t>
            </a:r>
            <a:r>
              <a:rPr lang="cs-CZ" altLang="cs-CZ" sz="1800" baseline="-25000"/>
              <a:t>R </a:t>
            </a:r>
            <a:r>
              <a:rPr lang="cs-CZ" altLang="cs-CZ" sz="1800"/>
              <a:t>„proud v 	závěrném směru“</a:t>
            </a:r>
          </a:p>
        </p:txBody>
      </p:sp>
      <p:sp>
        <p:nvSpPr>
          <p:cNvPr id="11366" name="Text Box 102"/>
          <p:cNvSpPr txBox="1">
            <a:spLocks noChangeArrowheads="1"/>
          </p:cNvSpPr>
          <p:nvPr/>
        </p:nvSpPr>
        <p:spPr bwMode="auto">
          <a:xfrm>
            <a:off x="755650" y="2349500"/>
            <a:ext cx="7920038"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altLang="cs-CZ" sz="2400"/>
              <a:t>Závěr</a:t>
            </a:r>
          </a:p>
          <a:p>
            <a:pPr lvl="1" algn="just">
              <a:spcBef>
                <a:spcPct val="50000"/>
              </a:spcBef>
              <a:buFontTx/>
              <a:buChar char="•"/>
            </a:pPr>
            <a:r>
              <a:rPr lang="cs-CZ" altLang="cs-CZ" sz="1800"/>
              <a:t> 	</a:t>
            </a:r>
            <a:r>
              <a:rPr lang="cs-CZ" altLang="cs-CZ" sz="1800" b="1"/>
              <a:t>Napětí</a:t>
            </a:r>
            <a:r>
              <a:rPr lang="cs-CZ" altLang="cs-CZ" sz="1800"/>
              <a:t> v závěrném směru </a:t>
            </a:r>
            <a:r>
              <a:rPr lang="cs-CZ" altLang="cs-CZ" sz="1800" b="1"/>
              <a:t>nemůže být libovolně velké</a:t>
            </a:r>
            <a:r>
              <a:rPr lang="cs-CZ" altLang="cs-CZ" sz="1800"/>
              <a:t>. 	Překročíme-li totiž jeho určitou hodnotu, budou silové účinky el. 	pole větší než vazební síly, které působí na valenční elektrony. 	Náhle začne přechodem protékat </a:t>
            </a:r>
            <a:r>
              <a:rPr lang="cs-CZ" altLang="cs-CZ" sz="1800" b="1"/>
              <a:t>velký proud</a:t>
            </a:r>
            <a:r>
              <a:rPr lang="cs-CZ" altLang="cs-CZ" sz="1800"/>
              <a:t>, který </a:t>
            </a:r>
            <a:r>
              <a:rPr lang="cs-CZ" altLang="cs-CZ" sz="1800" b="1"/>
              <a:t>povede 	ke 	zničení PN přechodu.</a:t>
            </a:r>
          </a:p>
          <a:p>
            <a:pPr lvl="1" algn="just">
              <a:spcBef>
                <a:spcPct val="50000"/>
              </a:spcBef>
              <a:buFontTx/>
              <a:buChar char="•"/>
            </a:pPr>
            <a:r>
              <a:rPr lang="cs-CZ" altLang="cs-CZ" sz="1800"/>
              <a:t> 	PN přechod v závěrném směru má ještě další vlastnost, které se 	využívá. Díky chybějícím nositelům náboje působí hradlová vrstva 	jako </a:t>
            </a:r>
            <a:r>
              <a:rPr lang="cs-CZ" altLang="cs-CZ" sz="1800" b="1"/>
              <a:t>dielektrikum</a:t>
            </a:r>
            <a:r>
              <a:rPr lang="cs-CZ" altLang="cs-CZ" sz="1800"/>
              <a:t>, na něž je z obou stran připojen dobře vodivý 	materiál </a:t>
            </a:r>
            <a:r>
              <a:rPr lang="cs-CZ" altLang="cs-CZ" sz="1800">
                <a:cs typeface="Arial" charset="0"/>
              </a:rPr>
              <a:t>→ </a:t>
            </a:r>
            <a:r>
              <a:rPr lang="cs-CZ" altLang="cs-CZ" sz="1800" b="1">
                <a:cs typeface="Arial" charset="0"/>
              </a:rPr>
              <a:t>funguje jako kondenzátor. </a:t>
            </a:r>
            <a:r>
              <a:rPr lang="cs-CZ" altLang="cs-CZ" sz="1800">
                <a:cs typeface="Arial" charset="0"/>
              </a:rPr>
              <a:t>Tento kondenzátor má 	relativně malou kapacitu. Její velikost závisí na velikosti napětí v 	závěrném směru. </a:t>
            </a:r>
            <a:r>
              <a:rPr lang="cs-CZ" altLang="cs-CZ" sz="1800" b="1">
                <a:cs typeface="Arial" charset="0"/>
              </a:rPr>
              <a:t>Čím je toto napětí větší, tím je větší šířka 	hradlové vrstvy a menší kapacita.</a:t>
            </a:r>
          </a:p>
        </p:txBody>
      </p:sp>
    </p:spTree>
    <p:extLst>
      <p:ext uri="{BB962C8B-B14F-4D97-AF65-F5344CB8AC3E}">
        <p14:creationId xmlns:p14="http://schemas.microsoft.com/office/powerpoint/2010/main" val="3932854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26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26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27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27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27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27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27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27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27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27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28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28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28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29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30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30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30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308"/>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131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1312"/>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1313"/>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1314"/>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1315"/>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1316"/>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1317"/>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1318"/>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1319"/>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1320"/>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1321"/>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11322"/>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1323"/>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11324"/>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1325"/>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11331"/>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11332"/>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11333"/>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11334"/>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1335"/>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11336"/>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11340"/>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11341"/>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11342"/>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1343"/>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135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1358"/>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1360"/>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11361"/>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11362"/>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11363"/>
                                        </p:tgtEl>
                                        <p:attrNameLst>
                                          <p:attrName>style.visibility</p:attrName>
                                        </p:attrNameLst>
                                      </p:cBhvr>
                                      <p:to>
                                        <p:strVal val="hidden"/>
                                      </p:to>
                                    </p:set>
                                  </p:childTnLst>
                                </p:cTn>
                              </p:par>
                              <p:par>
                                <p:cTn id="105" presetID="1" presetClass="exit" presetSubtype="0" fill="hold" grpId="0" nodeType="withEffect">
                                  <p:stCondLst>
                                    <p:cond delay="0"/>
                                  </p:stCondLst>
                                  <p:childTnLst>
                                    <p:set>
                                      <p:cBhvr>
                                        <p:cTn id="106" dur="1" fill="hold">
                                          <p:stCondLst>
                                            <p:cond delay="0"/>
                                          </p:stCondLst>
                                        </p:cTn>
                                        <p:tgtEl>
                                          <p:spTgt spid="11364"/>
                                        </p:tgtEl>
                                        <p:attrNameLst>
                                          <p:attrName>style.visibility</p:attrName>
                                        </p:attrNameLst>
                                      </p:cBhvr>
                                      <p:to>
                                        <p:strVal val="hidden"/>
                                      </p:to>
                                    </p:set>
                                  </p:childTnLst>
                                </p:cTn>
                              </p:par>
                            </p:childTnLst>
                          </p:cTn>
                        </p:par>
                        <p:par>
                          <p:cTn id="107" fill="hold" nodeType="afterGroup">
                            <p:stCondLst>
                              <p:cond delay="0"/>
                            </p:stCondLst>
                            <p:childTnLst>
                              <p:par>
                                <p:cTn id="108" presetID="2" presetClass="entr" presetSubtype="4" fill="hold" grpId="0" nodeType="afterEffect">
                                  <p:stCondLst>
                                    <p:cond delay="0"/>
                                  </p:stCondLst>
                                  <p:childTnLst>
                                    <p:set>
                                      <p:cBhvr>
                                        <p:cTn id="109" dur="1" fill="hold">
                                          <p:stCondLst>
                                            <p:cond delay="0"/>
                                          </p:stCondLst>
                                        </p:cTn>
                                        <p:tgtEl>
                                          <p:spTgt spid="11365">
                                            <p:txEl>
                                              <p:pRg st="0" end="0"/>
                                            </p:txEl>
                                          </p:spTgt>
                                        </p:tgtEl>
                                        <p:attrNameLst>
                                          <p:attrName>style.visibility</p:attrName>
                                        </p:attrNameLst>
                                      </p:cBhvr>
                                      <p:to>
                                        <p:strVal val="visible"/>
                                      </p:to>
                                    </p:set>
                                    <p:anim calcmode="lin" valueType="num">
                                      <p:cBhvr additive="base">
                                        <p:cTn id="110" dur="500" fill="hold"/>
                                        <p:tgtEl>
                                          <p:spTgt spid="11365">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1365">
                                            <p:txEl>
                                              <p:pRg st="0" end="0"/>
                                            </p:txEl>
                                          </p:spTgt>
                                        </p:tgtEl>
                                        <p:attrNameLst>
                                          <p:attrName>ppt_y</p:attrName>
                                        </p:attrNameLst>
                                      </p:cBhvr>
                                      <p:tavLst>
                                        <p:tav tm="0">
                                          <p:val>
                                            <p:strVal val="1+#ppt_h/2"/>
                                          </p:val>
                                        </p:tav>
                                        <p:tav tm="100000">
                                          <p:val>
                                            <p:strVal val="#ppt_y"/>
                                          </p:val>
                                        </p:tav>
                                      </p:tavLst>
                                    </p:anim>
                                  </p:childTnLst>
                                </p:cTn>
                              </p:par>
                            </p:childTnLst>
                          </p:cTn>
                        </p:par>
                        <p:par>
                          <p:cTn id="112" fill="hold" nodeType="afterGroup">
                            <p:stCondLst>
                              <p:cond delay="500"/>
                            </p:stCondLst>
                            <p:childTnLst>
                              <p:par>
                                <p:cTn id="113" presetID="2" presetClass="entr" presetSubtype="4" fill="hold" grpId="0" nodeType="afterEffect">
                                  <p:stCondLst>
                                    <p:cond delay="0"/>
                                  </p:stCondLst>
                                  <p:childTnLst>
                                    <p:set>
                                      <p:cBhvr>
                                        <p:cTn id="114" dur="1" fill="hold">
                                          <p:stCondLst>
                                            <p:cond delay="0"/>
                                          </p:stCondLst>
                                        </p:cTn>
                                        <p:tgtEl>
                                          <p:spTgt spid="11365">
                                            <p:txEl>
                                              <p:pRg st="1" end="1"/>
                                            </p:txEl>
                                          </p:spTgt>
                                        </p:tgtEl>
                                        <p:attrNameLst>
                                          <p:attrName>style.visibility</p:attrName>
                                        </p:attrNameLst>
                                      </p:cBhvr>
                                      <p:to>
                                        <p:strVal val="visible"/>
                                      </p:to>
                                    </p:set>
                                    <p:anim calcmode="lin" valueType="num">
                                      <p:cBhvr additive="base">
                                        <p:cTn id="115" dur="500" fill="hold"/>
                                        <p:tgtEl>
                                          <p:spTgt spid="11365">
                                            <p:txEl>
                                              <p:pRg st="1" end="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1365">
                                            <p:txEl>
                                              <p:pRg st="1" end="1"/>
                                            </p:txEl>
                                          </p:spTgt>
                                        </p:tgtEl>
                                        <p:attrNameLst>
                                          <p:attrName>ppt_y</p:attrName>
                                        </p:attrNameLst>
                                      </p:cBhvr>
                                      <p:tavLst>
                                        <p:tav tm="0">
                                          <p:val>
                                            <p:strVal val="1+#ppt_h/2"/>
                                          </p:val>
                                        </p:tav>
                                        <p:tav tm="100000">
                                          <p:val>
                                            <p:strVal val="#ppt_y"/>
                                          </p:val>
                                        </p:tav>
                                      </p:tavLst>
                                    </p:anim>
                                  </p:childTnLst>
                                </p:cTn>
                              </p:par>
                            </p:childTnLst>
                          </p:cTn>
                        </p:par>
                        <p:par>
                          <p:cTn id="117" fill="hold" nodeType="afterGroup">
                            <p:stCondLst>
                              <p:cond delay="1000"/>
                            </p:stCondLst>
                            <p:childTnLst>
                              <p:par>
                                <p:cTn id="118" presetID="2" presetClass="entr" presetSubtype="4" fill="hold" grpId="0" nodeType="afterEffect">
                                  <p:stCondLst>
                                    <p:cond delay="0"/>
                                  </p:stCondLst>
                                  <p:childTnLst>
                                    <p:set>
                                      <p:cBhvr>
                                        <p:cTn id="119" dur="1" fill="hold">
                                          <p:stCondLst>
                                            <p:cond delay="0"/>
                                          </p:stCondLst>
                                        </p:cTn>
                                        <p:tgtEl>
                                          <p:spTgt spid="11365">
                                            <p:txEl>
                                              <p:pRg st="2" end="2"/>
                                            </p:txEl>
                                          </p:spTgt>
                                        </p:tgtEl>
                                        <p:attrNameLst>
                                          <p:attrName>style.visibility</p:attrName>
                                        </p:attrNameLst>
                                      </p:cBhvr>
                                      <p:to>
                                        <p:strVal val="visible"/>
                                      </p:to>
                                    </p:set>
                                    <p:anim calcmode="lin" valueType="num">
                                      <p:cBhvr additive="base">
                                        <p:cTn id="120" dur="500" fill="hold"/>
                                        <p:tgtEl>
                                          <p:spTgt spid="11365">
                                            <p:txEl>
                                              <p:pRg st="2" end="2"/>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11365">
                                            <p:txEl>
                                              <p:pRg st="2" end="2"/>
                                            </p:txEl>
                                          </p:spTgt>
                                        </p:tgtEl>
                                        <p:attrNameLst>
                                          <p:attrName>ppt_y</p:attrName>
                                        </p:attrNameLst>
                                      </p:cBhvr>
                                      <p:tavLst>
                                        <p:tav tm="0">
                                          <p:val>
                                            <p:strVal val="1+#ppt_h/2"/>
                                          </p:val>
                                        </p:tav>
                                        <p:tav tm="100000">
                                          <p:val>
                                            <p:strVal val="#ppt_y"/>
                                          </p:val>
                                        </p:tav>
                                      </p:tavLst>
                                    </p:anim>
                                  </p:childTnLst>
                                </p:cTn>
                              </p:par>
                            </p:childTnLst>
                          </p:cTn>
                        </p:par>
                        <p:par>
                          <p:cTn id="122" fill="hold" nodeType="afterGroup">
                            <p:stCondLst>
                              <p:cond delay="1500"/>
                            </p:stCondLst>
                            <p:childTnLst>
                              <p:par>
                                <p:cTn id="123" presetID="2" presetClass="entr" presetSubtype="4" fill="hold" grpId="0" nodeType="afterEffect">
                                  <p:stCondLst>
                                    <p:cond delay="0"/>
                                  </p:stCondLst>
                                  <p:childTnLst>
                                    <p:set>
                                      <p:cBhvr>
                                        <p:cTn id="124" dur="1" fill="hold">
                                          <p:stCondLst>
                                            <p:cond delay="0"/>
                                          </p:stCondLst>
                                        </p:cTn>
                                        <p:tgtEl>
                                          <p:spTgt spid="11365">
                                            <p:txEl>
                                              <p:pRg st="3" end="3"/>
                                            </p:txEl>
                                          </p:spTgt>
                                        </p:tgtEl>
                                        <p:attrNameLst>
                                          <p:attrName>style.visibility</p:attrName>
                                        </p:attrNameLst>
                                      </p:cBhvr>
                                      <p:to>
                                        <p:strVal val="visible"/>
                                      </p:to>
                                    </p:set>
                                    <p:anim calcmode="lin" valueType="num">
                                      <p:cBhvr additive="base">
                                        <p:cTn id="125" dur="500" fill="hold"/>
                                        <p:tgtEl>
                                          <p:spTgt spid="11365">
                                            <p:txEl>
                                              <p:pRg st="3" end="3"/>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1365">
                                            <p:txEl>
                                              <p:pRg st="3" end="3"/>
                                            </p:txEl>
                                          </p:spTgt>
                                        </p:tgtEl>
                                        <p:attrNameLst>
                                          <p:attrName>ppt_y</p:attrName>
                                        </p:attrNameLst>
                                      </p:cBhvr>
                                      <p:tavLst>
                                        <p:tav tm="0">
                                          <p:val>
                                            <p:strVal val="1+#ppt_h/2"/>
                                          </p:val>
                                        </p:tav>
                                        <p:tav tm="100000">
                                          <p:val>
                                            <p:strVal val="#ppt_y"/>
                                          </p:val>
                                        </p:tav>
                                      </p:tavLst>
                                    </p:anim>
                                  </p:childTnLst>
                                </p:cTn>
                              </p:par>
                            </p:childTnLst>
                          </p:cTn>
                        </p:par>
                        <p:par>
                          <p:cTn id="127" fill="hold" nodeType="afterGroup">
                            <p:stCondLst>
                              <p:cond delay="2000"/>
                            </p:stCondLst>
                            <p:childTnLst>
                              <p:par>
                                <p:cTn id="128" presetID="2" presetClass="entr" presetSubtype="4" fill="hold" grpId="0" nodeType="afterEffect">
                                  <p:stCondLst>
                                    <p:cond delay="0"/>
                                  </p:stCondLst>
                                  <p:childTnLst>
                                    <p:set>
                                      <p:cBhvr>
                                        <p:cTn id="129" dur="1" fill="hold">
                                          <p:stCondLst>
                                            <p:cond delay="0"/>
                                          </p:stCondLst>
                                        </p:cTn>
                                        <p:tgtEl>
                                          <p:spTgt spid="11365">
                                            <p:txEl>
                                              <p:pRg st="4" end="4"/>
                                            </p:txEl>
                                          </p:spTgt>
                                        </p:tgtEl>
                                        <p:attrNameLst>
                                          <p:attrName>style.visibility</p:attrName>
                                        </p:attrNameLst>
                                      </p:cBhvr>
                                      <p:to>
                                        <p:strVal val="visible"/>
                                      </p:to>
                                    </p:set>
                                    <p:anim calcmode="lin" valueType="num">
                                      <p:cBhvr additive="base">
                                        <p:cTn id="130" dur="500" fill="hold"/>
                                        <p:tgtEl>
                                          <p:spTgt spid="11365">
                                            <p:txEl>
                                              <p:pRg st="4" end="4"/>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13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xit" presetSubtype="0" fill="hold" grpId="1" nodeType="clickEffect">
                                  <p:stCondLst>
                                    <p:cond delay="0"/>
                                  </p:stCondLst>
                                  <p:childTnLst>
                                    <p:set>
                                      <p:cBhvr>
                                        <p:cTn id="135" dur="1" fill="hold">
                                          <p:stCondLst>
                                            <p:cond delay="0"/>
                                          </p:stCondLst>
                                        </p:cTn>
                                        <p:tgtEl>
                                          <p:spTgt spid="11365">
                                            <p:txEl>
                                              <p:pRg st="0" end="0"/>
                                            </p:txEl>
                                          </p:spTgt>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11365">
                                            <p:txEl>
                                              <p:pRg st="1" end="1"/>
                                            </p:txEl>
                                          </p:spTgt>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11365">
                                            <p:txEl>
                                              <p:pRg st="2" end="2"/>
                                            </p:txEl>
                                          </p:spTgt>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11365">
                                            <p:txEl>
                                              <p:pRg st="3" end="3"/>
                                            </p:txEl>
                                          </p:spTgt>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11365">
                                            <p:txEl>
                                              <p:pRg st="4" end="4"/>
                                            </p:txEl>
                                          </p:spTgt>
                                        </p:tgtEl>
                                        <p:attrNameLst>
                                          <p:attrName>style.visibility</p:attrName>
                                        </p:attrNameLst>
                                      </p:cBhvr>
                                      <p:to>
                                        <p:strVal val="hidden"/>
                                      </p:to>
                                    </p:set>
                                  </p:childTnLst>
                                </p:cTn>
                              </p:par>
                            </p:childTnLst>
                          </p:cTn>
                        </p:par>
                        <p:par>
                          <p:cTn id="144" fill="hold" nodeType="afterGroup">
                            <p:stCondLst>
                              <p:cond delay="0"/>
                            </p:stCondLst>
                            <p:childTnLst>
                              <p:par>
                                <p:cTn id="145" presetID="2" presetClass="entr" presetSubtype="4" fill="hold" grpId="0" nodeType="afterEffect">
                                  <p:stCondLst>
                                    <p:cond delay="0"/>
                                  </p:stCondLst>
                                  <p:childTnLst>
                                    <p:set>
                                      <p:cBhvr>
                                        <p:cTn id="146" dur="1" fill="hold">
                                          <p:stCondLst>
                                            <p:cond delay="0"/>
                                          </p:stCondLst>
                                        </p:cTn>
                                        <p:tgtEl>
                                          <p:spTgt spid="11366"/>
                                        </p:tgtEl>
                                        <p:attrNameLst>
                                          <p:attrName>style.visibility</p:attrName>
                                        </p:attrNameLst>
                                      </p:cBhvr>
                                      <p:to>
                                        <p:strVal val="visible"/>
                                      </p:to>
                                    </p:set>
                                    <p:anim calcmode="lin" valueType="num">
                                      <p:cBhvr additive="base">
                                        <p:cTn id="147" dur="500" fill="hold"/>
                                        <p:tgtEl>
                                          <p:spTgt spid="11366"/>
                                        </p:tgtEl>
                                        <p:attrNameLst>
                                          <p:attrName>ppt_x</p:attrName>
                                        </p:attrNameLst>
                                      </p:cBhvr>
                                      <p:tavLst>
                                        <p:tav tm="0">
                                          <p:val>
                                            <p:strVal val="#ppt_x"/>
                                          </p:val>
                                        </p:tav>
                                        <p:tav tm="100000">
                                          <p:val>
                                            <p:strVal val="#ppt_x"/>
                                          </p:val>
                                        </p:tav>
                                      </p:tavLst>
                                    </p:anim>
                                    <p:anim calcmode="lin" valueType="num">
                                      <p:cBhvr additive="base">
                                        <p:cTn id="148" dur="500" fill="hold"/>
                                        <p:tgtEl>
                                          <p:spTgt spid="11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animBg="1"/>
      <p:bldP spid="11269" grpId="0" animBg="1"/>
      <p:bldP spid="11270" grpId="0" animBg="1"/>
      <p:bldP spid="11271" grpId="0" animBg="1"/>
      <p:bldP spid="11272" grpId="0" animBg="1"/>
      <p:bldP spid="11273" grpId="0" animBg="1"/>
      <p:bldP spid="11274" grpId="0"/>
      <p:bldP spid="11275" grpId="0" animBg="1"/>
      <p:bldP spid="11276" grpId="0"/>
      <p:bldP spid="11277" grpId="0"/>
      <p:bldP spid="11311" grpId="0" animBg="1"/>
      <p:bldP spid="11312" grpId="0" animBg="1"/>
      <p:bldP spid="11313" grpId="0" animBg="1"/>
      <p:bldP spid="11314" grpId="0" animBg="1"/>
      <p:bldP spid="11315" grpId="0" animBg="1"/>
      <p:bldP spid="11316" grpId="0" animBg="1"/>
      <p:bldP spid="11317" grpId="0" animBg="1"/>
      <p:bldP spid="11318" grpId="0" animBg="1"/>
      <p:bldP spid="11319" grpId="0" animBg="1"/>
      <p:bldP spid="11320" grpId="0" animBg="1"/>
      <p:bldP spid="11321" grpId="0" animBg="1"/>
      <p:bldP spid="11322" grpId="0" animBg="1"/>
      <p:bldP spid="11323" grpId="0" animBg="1"/>
      <p:bldP spid="11324" grpId="0" animBg="1"/>
      <p:bldP spid="11325" grpId="0"/>
      <p:bldP spid="11331" grpId="0" animBg="1"/>
      <p:bldP spid="11332" grpId="0" animBg="1"/>
      <p:bldP spid="11333" grpId="0" animBg="1"/>
      <p:bldP spid="11334" grpId="0" animBg="1"/>
      <p:bldP spid="11335" grpId="0" animBg="1"/>
      <p:bldP spid="11336" grpId="0" animBg="1"/>
      <p:bldP spid="11340" grpId="0" animBg="1"/>
      <p:bldP spid="11341" grpId="0" animBg="1"/>
      <p:bldP spid="11342" grpId="0" animBg="1"/>
      <p:bldP spid="11343" grpId="0" animBg="1"/>
      <p:bldP spid="11360" grpId="0" animBg="1"/>
      <p:bldP spid="11361" grpId="0" animBg="1"/>
      <p:bldP spid="11362" grpId="0" animBg="1"/>
      <p:bldP spid="11363" grpId="0" animBg="1"/>
      <p:bldP spid="11364" grpId="0"/>
      <p:bldP spid="11365" grpId="0" build="allAtOnce"/>
      <p:bldP spid="11365" grpId="1" build="allAtOnce"/>
      <p:bldP spid="113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332656"/>
            <a:ext cx="7772400" cy="864096"/>
          </a:xfrm>
        </p:spPr>
        <p:txBody>
          <a:bodyPr/>
          <a:lstStyle/>
          <a:p>
            <a:pPr algn="l"/>
            <a:r>
              <a:rPr lang="cs-CZ" b="1" u="sng" dirty="0" smtClean="0"/>
              <a:t>Trocha historie</a:t>
            </a:r>
            <a:endParaRPr lang="cs-CZ" b="1" u="sng" dirty="0"/>
          </a:p>
        </p:txBody>
      </p:sp>
      <p:sp>
        <p:nvSpPr>
          <p:cNvPr id="3" name="Podnadpis 2"/>
          <p:cNvSpPr>
            <a:spLocks noGrp="1"/>
          </p:cNvSpPr>
          <p:nvPr>
            <p:ph type="subTitle" idx="1"/>
          </p:nvPr>
        </p:nvSpPr>
        <p:spPr>
          <a:xfrm>
            <a:off x="467544" y="1268760"/>
            <a:ext cx="8136904" cy="5112568"/>
          </a:xfrm>
        </p:spPr>
        <p:txBody>
          <a:bodyPr>
            <a:normAutofit/>
          </a:bodyPr>
          <a:lstStyle/>
          <a:p>
            <a:pPr marL="457200" indent="-457200">
              <a:buFontTx/>
              <a:buChar char="-"/>
            </a:pPr>
            <a:r>
              <a:rPr lang="en-US" dirty="0" smtClean="0">
                <a:solidFill>
                  <a:schemeClr val="tx1"/>
                </a:solidFill>
              </a:rPr>
              <a:t>v </a:t>
            </a:r>
            <a:r>
              <a:rPr lang="en-US" dirty="0" err="1" smtClean="0">
                <a:solidFill>
                  <a:schemeClr val="tx1"/>
                </a:solidFill>
              </a:rPr>
              <a:t>roce</a:t>
            </a:r>
            <a:r>
              <a:rPr lang="en-US" dirty="0" smtClean="0">
                <a:solidFill>
                  <a:schemeClr val="tx1"/>
                </a:solidFill>
              </a:rPr>
              <a:t> 1876 </a:t>
            </a:r>
            <a:r>
              <a:rPr lang="en-US" dirty="0" err="1" smtClean="0">
                <a:solidFill>
                  <a:schemeClr val="tx1"/>
                </a:solidFill>
              </a:rPr>
              <a:t>pozorovali</a:t>
            </a:r>
            <a:r>
              <a:rPr lang="en-US" dirty="0" smtClean="0">
                <a:solidFill>
                  <a:schemeClr val="tx1"/>
                </a:solidFill>
              </a:rPr>
              <a:t> </a:t>
            </a:r>
            <a:r>
              <a:rPr lang="en-US" dirty="0" smtClean="0">
                <a:solidFill>
                  <a:schemeClr val="tx1"/>
                </a:solidFill>
                <a:hlinkClick r:id="rId2" tooltip="William Grylls Adams (stránka neexistuje)"/>
              </a:rPr>
              <a:t>William </a:t>
            </a:r>
            <a:r>
              <a:rPr lang="en-US" dirty="0" err="1" smtClean="0">
                <a:solidFill>
                  <a:schemeClr val="tx1"/>
                </a:solidFill>
                <a:hlinkClick r:id="rId2" tooltip="William Grylls Adams (stránka neexistuje)"/>
              </a:rPr>
              <a:t>Grylls</a:t>
            </a:r>
            <a:r>
              <a:rPr lang="en-US" dirty="0" smtClean="0">
                <a:solidFill>
                  <a:schemeClr val="tx1"/>
                </a:solidFill>
                <a:hlinkClick r:id="rId2" tooltip="William Grylls Adams (stránka neexistuje)"/>
              </a:rPr>
              <a:t> Adams</a:t>
            </a:r>
            <a:r>
              <a:rPr lang="en-US" dirty="0" smtClean="0">
                <a:solidFill>
                  <a:schemeClr val="tx1"/>
                </a:solidFill>
              </a:rPr>
              <a:t> a </a:t>
            </a:r>
            <a:r>
              <a:rPr lang="en-US" dirty="0" smtClean="0">
                <a:solidFill>
                  <a:schemeClr val="tx1"/>
                </a:solidFill>
                <a:hlinkClick r:id="rId3" tooltip="Richard Evans Day (stránka neexistuje)"/>
              </a:rPr>
              <a:t>Richard Evans Day</a:t>
            </a:r>
            <a:r>
              <a:rPr lang="cs-CZ" dirty="0" smtClean="0">
                <a:solidFill>
                  <a:schemeClr val="tx1"/>
                </a:solidFill>
              </a:rPr>
              <a:t> </a:t>
            </a:r>
            <a:r>
              <a:rPr lang="cs-CZ" dirty="0" err="1" smtClean="0">
                <a:solidFill>
                  <a:schemeClr val="tx1"/>
                </a:solidFill>
              </a:rPr>
              <a:t>fotovoltaický</a:t>
            </a:r>
            <a:r>
              <a:rPr lang="cs-CZ" dirty="0" smtClean="0">
                <a:solidFill>
                  <a:schemeClr val="tx1"/>
                </a:solidFill>
              </a:rPr>
              <a:t> jev vůbec poprvé. V jejich případě byl PN přechod vytvořen mezi </a:t>
            </a:r>
            <a:r>
              <a:rPr lang="cs-CZ" dirty="0" smtClean="0">
                <a:solidFill>
                  <a:schemeClr val="tx1"/>
                </a:solidFill>
                <a:hlinkClick r:id="rId4" tooltip="Selen"/>
              </a:rPr>
              <a:t>selenem</a:t>
            </a:r>
            <a:r>
              <a:rPr lang="cs-CZ" dirty="0" smtClean="0">
                <a:solidFill>
                  <a:schemeClr val="tx1"/>
                </a:solidFill>
              </a:rPr>
              <a:t> a </a:t>
            </a:r>
            <a:r>
              <a:rPr lang="cs-CZ" dirty="0" smtClean="0">
                <a:solidFill>
                  <a:schemeClr val="tx1"/>
                </a:solidFill>
                <a:hlinkClick r:id="rId5" tooltip="Platina"/>
              </a:rPr>
              <a:t>platinou</a:t>
            </a:r>
            <a:r>
              <a:rPr lang="cs-CZ" dirty="0" smtClean="0"/>
              <a:t>.</a:t>
            </a:r>
          </a:p>
          <a:p>
            <a:pPr marL="457200" indent="-457200">
              <a:buFontTx/>
              <a:buChar char="-"/>
            </a:pPr>
            <a:r>
              <a:rPr lang="cs-CZ" dirty="0"/>
              <a:t>v</a:t>
            </a:r>
            <a:r>
              <a:rPr lang="cs-CZ" dirty="0" smtClean="0"/>
              <a:t> roce 1839 </a:t>
            </a:r>
            <a:r>
              <a:rPr lang="en-US" dirty="0" smtClean="0"/>
              <a:t>Alexandre Edmond Becquerel</a:t>
            </a:r>
            <a:r>
              <a:rPr lang="cs-CZ" dirty="0" smtClean="0"/>
              <a:t>, ale ten však objevil vnější </a:t>
            </a:r>
            <a:r>
              <a:rPr lang="cs-CZ" dirty="0" smtClean="0">
                <a:hlinkClick r:id="rId6" tooltip="Fotoelektrický jev"/>
              </a:rPr>
              <a:t>fotoelektrický jev</a:t>
            </a:r>
            <a:r>
              <a:rPr lang="cs-CZ" dirty="0" smtClean="0"/>
              <a:t>, u něhož působením světla napětí nevzniká, pouze se mění proud, který vzniká působením vnějšího napětí mezi dvěma elektrodami ponořenými do roztoku</a:t>
            </a:r>
            <a:endParaRPr lang="cs-CZ" dirty="0"/>
          </a:p>
        </p:txBody>
      </p:sp>
    </p:spTree>
    <p:extLst>
      <p:ext uri="{BB962C8B-B14F-4D97-AF65-F5344CB8AC3E}">
        <p14:creationId xmlns:p14="http://schemas.microsoft.com/office/powerpoint/2010/main" val="712456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260648"/>
            <a:ext cx="8424936" cy="6408712"/>
          </a:xfrm>
        </p:spPr>
        <p:txBody>
          <a:bodyPr>
            <a:normAutofit fontScale="62500" lnSpcReduction="20000"/>
          </a:bodyPr>
          <a:lstStyle/>
          <a:p>
            <a:pPr algn="l"/>
            <a:r>
              <a:rPr lang="cs-CZ" sz="3600" b="1" dirty="0">
                <a:solidFill>
                  <a:schemeClr val="tx1"/>
                </a:solidFill>
              </a:rPr>
              <a:t>1839 </a:t>
            </a:r>
            <a:r>
              <a:rPr lang="cs-CZ" sz="3600" dirty="0">
                <a:solidFill>
                  <a:schemeClr val="tx1"/>
                </a:solidFill>
              </a:rPr>
              <a:t>A. E. Becquerel poprvé pozoroval přímou přeměnu záření na elektřinu, objevil </a:t>
            </a:r>
            <a:r>
              <a:rPr lang="cs-CZ" sz="3600" dirty="0" err="1">
                <a:solidFill>
                  <a:schemeClr val="tx1"/>
                </a:solidFill>
              </a:rPr>
              <a:t>fotovoltaický</a:t>
            </a:r>
            <a:r>
              <a:rPr lang="cs-CZ" sz="3600" dirty="0">
                <a:solidFill>
                  <a:schemeClr val="tx1"/>
                </a:solidFill>
              </a:rPr>
              <a:t> jev.</a:t>
            </a:r>
          </a:p>
          <a:p>
            <a:pPr algn="l"/>
            <a:r>
              <a:rPr lang="cs-CZ" sz="3600" b="1" dirty="0">
                <a:solidFill>
                  <a:schemeClr val="tx1"/>
                </a:solidFill>
              </a:rPr>
              <a:t>1839 </a:t>
            </a:r>
            <a:r>
              <a:rPr lang="cs-CZ" sz="3600" dirty="0">
                <a:solidFill>
                  <a:schemeClr val="tx1"/>
                </a:solidFill>
              </a:rPr>
              <a:t>W. Smith objevil závislost odporu </a:t>
            </a:r>
            <a:r>
              <a:rPr lang="cs-CZ" sz="3600" dirty="0" err="1">
                <a:solidFill>
                  <a:schemeClr val="tx1"/>
                </a:solidFill>
              </a:rPr>
              <a:t>selénu</a:t>
            </a:r>
            <a:r>
              <a:rPr lang="cs-CZ" sz="3600" dirty="0">
                <a:solidFill>
                  <a:schemeClr val="tx1"/>
                </a:solidFill>
              </a:rPr>
              <a:t> na osvětlení.</a:t>
            </a:r>
          </a:p>
          <a:p>
            <a:pPr algn="l"/>
            <a:r>
              <a:rPr lang="cs-CZ" sz="3600" b="1" dirty="0">
                <a:solidFill>
                  <a:schemeClr val="tx1"/>
                </a:solidFill>
              </a:rPr>
              <a:t>1876 </a:t>
            </a:r>
            <a:r>
              <a:rPr lang="cs-CZ" sz="3600" dirty="0">
                <a:solidFill>
                  <a:schemeClr val="tx1"/>
                </a:solidFill>
              </a:rPr>
              <a:t>Adams a </a:t>
            </a:r>
            <a:r>
              <a:rPr lang="cs-CZ" sz="3600" dirty="0" err="1">
                <a:solidFill>
                  <a:schemeClr val="tx1"/>
                </a:solidFill>
              </a:rPr>
              <a:t>Day</a:t>
            </a:r>
            <a:r>
              <a:rPr lang="cs-CZ" sz="3600" dirty="0">
                <a:solidFill>
                  <a:schemeClr val="tx1"/>
                </a:solidFill>
              </a:rPr>
              <a:t> pozorovali </a:t>
            </a:r>
            <a:r>
              <a:rPr lang="cs-CZ" sz="3600" dirty="0" err="1">
                <a:solidFill>
                  <a:schemeClr val="tx1"/>
                </a:solidFill>
              </a:rPr>
              <a:t>fotovoltaický</a:t>
            </a:r>
            <a:r>
              <a:rPr lang="cs-CZ" sz="3600" dirty="0">
                <a:solidFill>
                  <a:schemeClr val="tx1"/>
                </a:solidFill>
              </a:rPr>
              <a:t> jev na krystalu </a:t>
            </a:r>
            <a:r>
              <a:rPr lang="cs-CZ" sz="3600" dirty="0" err="1">
                <a:solidFill>
                  <a:schemeClr val="tx1"/>
                </a:solidFill>
              </a:rPr>
              <a:t>selénu</a:t>
            </a:r>
            <a:r>
              <a:rPr lang="cs-CZ" sz="3600" dirty="0">
                <a:solidFill>
                  <a:schemeClr val="tx1"/>
                </a:solidFill>
              </a:rPr>
              <a:t>.</a:t>
            </a:r>
          </a:p>
          <a:p>
            <a:pPr algn="l"/>
            <a:r>
              <a:rPr lang="cs-CZ" sz="3600" b="1" dirty="0">
                <a:solidFill>
                  <a:schemeClr val="tx1"/>
                </a:solidFill>
              </a:rPr>
              <a:t>1916 </a:t>
            </a:r>
            <a:r>
              <a:rPr lang="cs-CZ" sz="3600" dirty="0">
                <a:solidFill>
                  <a:schemeClr val="tx1"/>
                </a:solidFill>
              </a:rPr>
              <a:t>Jan </a:t>
            </a:r>
            <a:r>
              <a:rPr lang="cs-CZ" sz="3600" dirty="0" err="1">
                <a:solidFill>
                  <a:schemeClr val="tx1"/>
                </a:solidFill>
              </a:rPr>
              <a:t>Czochralski</a:t>
            </a:r>
            <a:r>
              <a:rPr lang="cs-CZ" sz="3600" dirty="0">
                <a:solidFill>
                  <a:schemeClr val="tx1"/>
                </a:solidFill>
              </a:rPr>
              <a:t> vynalezl metodu získávání velkých monokrystalů, která se stala základem výroby křemíkových ingotů</a:t>
            </a:r>
          </a:p>
          <a:p>
            <a:pPr algn="l"/>
            <a:r>
              <a:rPr lang="cs-CZ" sz="3600" b="1" dirty="0" smtClean="0">
                <a:solidFill>
                  <a:schemeClr val="tx1"/>
                </a:solidFill>
              </a:rPr>
              <a:t>1950 </a:t>
            </a:r>
            <a:r>
              <a:rPr lang="cs-CZ" sz="3600" dirty="0">
                <a:solidFill>
                  <a:schemeClr val="tx1"/>
                </a:solidFill>
              </a:rPr>
              <a:t>Průmyslové zavedení výroby křemíkových monokrystalů </a:t>
            </a:r>
            <a:r>
              <a:rPr lang="cs-CZ" sz="3600" dirty="0" err="1">
                <a:solidFill>
                  <a:schemeClr val="tx1"/>
                </a:solidFill>
              </a:rPr>
              <a:t>Czochralského</a:t>
            </a:r>
            <a:r>
              <a:rPr lang="cs-CZ" sz="3600" dirty="0">
                <a:solidFill>
                  <a:schemeClr val="tx1"/>
                </a:solidFill>
              </a:rPr>
              <a:t> metodou.</a:t>
            </a:r>
          </a:p>
          <a:p>
            <a:pPr algn="l"/>
            <a:r>
              <a:rPr lang="cs-CZ" sz="3600" b="1" dirty="0">
                <a:solidFill>
                  <a:schemeClr val="tx1"/>
                </a:solidFill>
              </a:rPr>
              <a:t>1954 </a:t>
            </a:r>
            <a:r>
              <a:rPr lang="cs-CZ" sz="3600" dirty="0">
                <a:solidFill>
                  <a:schemeClr val="tx1"/>
                </a:solidFill>
              </a:rPr>
              <a:t>Ve firmě Bell </a:t>
            </a:r>
            <a:r>
              <a:rPr lang="cs-CZ" sz="3600" dirty="0" err="1">
                <a:solidFill>
                  <a:schemeClr val="tx1"/>
                </a:solidFill>
              </a:rPr>
              <a:t>Telephone</a:t>
            </a:r>
            <a:r>
              <a:rPr lang="cs-CZ" sz="3600" dirty="0">
                <a:solidFill>
                  <a:schemeClr val="tx1"/>
                </a:solidFill>
              </a:rPr>
              <a:t> byl vyroben první křemíkový </a:t>
            </a:r>
            <a:r>
              <a:rPr lang="cs-CZ" sz="3600" dirty="0" err="1">
                <a:solidFill>
                  <a:schemeClr val="tx1"/>
                </a:solidFill>
              </a:rPr>
              <a:t>fotovoltaický</a:t>
            </a:r>
            <a:r>
              <a:rPr lang="cs-CZ" sz="3600" dirty="0">
                <a:solidFill>
                  <a:schemeClr val="tx1"/>
                </a:solidFill>
              </a:rPr>
              <a:t> článek s účinností přeměny asi 4 %</a:t>
            </a:r>
          </a:p>
          <a:p>
            <a:pPr algn="l"/>
            <a:r>
              <a:rPr lang="cs-CZ" sz="3600" b="1" dirty="0">
                <a:solidFill>
                  <a:schemeClr val="tx1"/>
                </a:solidFill>
              </a:rPr>
              <a:t>1958 </a:t>
            </a:r>
            <a:r>
              <a:rPr lang="cs-CZ" sz="3600" dirty="0">
                <a:solidFill>
                  <a:schemeClr val="tx1"/>
                </a:solidFill>
              </a:rPr>
              <a:t>Byla vypuštěna první umělá družice s přístroji napájenými z </a:t>
            </a:r>
            <a:r>
              <a:rPr lang="cs-CZ" sz="3600" dirty="0" err="1">
                <a:solidFill>
                  <a:schemeClr val="tx1"/>
                </a:solidFill>
              </a:rPr>
              <a:t>fotovoltaických</a:t>
            </a:r>
            <a:r>
              <a:rPr lang="cs-CZ" sz="3600" dirty="0">
                <a:solidFill>
                  <a:schemeClr val="tx1"/>
                </a:solidFill>
              </a:rPr>
              <a:t> článků (</a:t>
            </a:r>
            <a:r>
              <a:rPr lang="cs-CZ" sz="3600" dirty="0" err="1">
                <a:solidFill>
                  <a:schemeClr val="tx1"/>
                </a:solidFill>
              </a:rPr>
              <a:t>Vanguard</a:t>
            </a:r>
            <a:r>
              <a:rPr lang="cs-CZ" sz="3600" dirty="0">
                <a:solidFill>
                  <a:schemeClr val="tx1"/>
                </a:solidFill>
              </a:rPr>
              <a:t> I).</a:t>
            </a:r>
          </a:p>
          <a:p>
            <a:pPr algn="l"/>
            <a:r>
              <a:rPr lang="cs-CZ" sz="3600" b="1" dirty="0">
                <a:solidFill>
                  <a:schemeClr val="tx1"/>
                </a:solidFill>
              </a:rPr>
              <a:t>1960 </a:t>
            </a:r>
            <a:r>
              <a:rPr lang="cs-CZ" sz="3600" dirty="0">
                <a:solidFill>
                  <a:schemeClr val="tx1"/>
                </a:solidFill>
              </a:rPr>
              <a:t>Účinnost nejlepších </a:t>
            </a:r>
            <a:r>
              <a:rPr lang="cs-CZ" sz="3600" dirty="0" err="1">
                <a:solidFill>
                  <a:schemeClr val="tx1"/>
                </a:solidFill>
              </a:rPr>
              <a:t>fotovoltaických</a:t>
            </a:r>
            <a:r>
              <a:rPr lang="cs-CZ" sz="3600" dirty="0">
                <a:solidFill>
                  <a:schemeClr val="tx1"/>
                </a:solidFill>
              </a:rPr>
              <a:t> článků dosáhla 14 %.</a:t>
            </a:r>
          </a:p>
          <a:p>
            <a:pPr algn="l"/>
            <a:r>
              <a:rPr lang="cs-CZ" sz="3600" b="1" dirty="0">
                <a:solidFill>
                  <a:schemeClr val="tx1"/>
                </a:solidFill>
              </a:rPr>
              <a:t>1963 </a:t>
            </a:r>
            <a:r>
              <a:rPr lang="cs-CZ" sz="3600" dirty="0">
                <a:solidFill>
                  <a:schemeClr val="tx1"/>
                </a:solidFill>
              </a:rPr>
              <a:t>Japonský maják byl vybaven </a:t>
            </a:r>
            <a:r>
              <a:rPr lang="cs-CZ" sz="3600" dirty="0" err="1">
                <a:solidFill>
                  <a:schemeClr val="tx1"/>
                </a:solidFill>
              </a:rPr>
              <a:t>fotovoltaickým</a:t>
            </a:r>
            <a:r>
              <a:rPr lang="cs-CZ" sz="3600" dirty="0">
                <a:solidFill>
                  <a:schemeClr val="tx1"/>
                </a:solidFill>
              </a:rPr>
              <a:t> zdrojem o výkonu 242 W - v té době šlo o rekordní výkon.</a:t>
            </a:r>
          </a:p>
          <a:p>
            <a:pPr algn="l"/>
            <a:r>
              <a:rPr lang="cs-CZ" sz="3600" b="1" dirty="0">
                <a:solidFill>
                  <a:schemeClr val="tx1"/>
                </a:solidFill>
              </a:rPr>
              <a:t>1982 </a:t>
            </a:r>
            <a:r>
              <a:rPr lang="cs-CZ" sz="3600" dirty="0">
                <a:solidFill>
                  <a:schemeClr val="tx1"/>
                </a:solidFill>
              </a:rPr>
              <a:t>Ve světě pracovaly </a:t>
            </a:r>
            <a:r>
              <a:rPr lang="cs-CZ" sz="3600" dirty="0" err="1">
                <a:solidFill>
                  <a:schemeClr val="tx1"/>
                </a:solidFill>
              </a:rPr>
              <a:t>fotovoltaické</a:t>
            </a:r>
            <a:r>
              <a:rPr lang="cs-CZ" sz="3600" dirty="0">
                <a:solidFill>
                  <a:schemeClr val="tx1"/>
                </a:solidFill>
              </a:rPr>
              <a:t> systémy o celkovém výkonu 9,3 MW.</a:t>
            </a:r>
          </a:p>
          <a:p>
            <a:pPr algn="l"/>
            <a:r>
              <a:rPr lang="cs-CZ" sz="3600" b="1" dirty="0">
                <a:solidFill>
                  <a:schemeClr val="tx1"/>
                </a:solidFill>
              </a:rPr>
              <a:t>2002 </a:t>
            </a:r>
            <a:r>
              <a:rPr lang="cs-CZ" sz="3600" dirty="0">
                <a:solidFill>
                  <a:schemeClr val="tx1"/>
                </a:solidFill>
              </a:rPr>
              <a:t>Ve světě pracovaly </a:t>
            </a:r>
            <a:r>
              <a:rPr lang="cs-CZ" sz="3600" dirty="0" err="1">
                <a:solidFill>
                  <a:schemeClr val="tx1"/>
                </a:solidFill>
              </a:rPr>
              <a:t>fotovoltaické</a:t>
            </a:r>
            <a:r>
              <a:rPr lang="cs-CZ" sz="3600" dirty="0">
                <a:solidFill>
                  <a:schemeClr val="tx1"/>
                </a:solidFill>
              </a:rPr>
              <a:t> systémy o celkovém výkonu 562,5 MW. Téměř polovina těchto systémů je v provozu v Japonsku.</a:t>
            </a:r>
          </a:p>
          <a:p>
            <a:endParaRPr lang="cs-CZ" dirty="0"/>
          </a:p>
        </p:txBody>
      </p:sp>
    </p:spTree>
    <p:extLst>
      <p:ext uri="{BB962C8B-B14F-4D97-AF65-F5344CB8AC3E}">
        <p14:creationId xmlns:p14="http://schemas.microsoft.com/office/powerpoint/2010/main" val="3046913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260648"/>
            <a:ext cx="8640960" cy="1470025"/>
          </a:xfrm>
        </p:spPr>
        <p:txBody>
          <a:bodyPr/>
          <a:lstStyle/>
          <a:p>
            <a:pPr algn="l"/>
            <a:r>
              <a:rPr lang="cs-CZ" b="1" u="sng" dirty="0" err="1" smtClean="0"/>
              <a:t>Fotovoltaický</a:t>
            </a:r>
            <a:r>
              <a:rPr lang="cs-CZ" b="1" u="sng" dirty="0" smtClean="0"/>
              <a:t> je</a:t>
            </a:r>
            <a:r>
              <a:rPr lang="cs-CZ" dirty="0" smtClean="0"/>
              <a:t>v</a:t>
            </a:r>
            <a:endParaRPr lang="cs-CZ" dirty="0"/>
          </a:p>
        </p:txBody>
      </p:sp>
      <p:sp>
        <p:nvSpPr>
          <p:cNvPr id="3" name="Podnadpis 2"/>
          <p:cNvSpPr>
            <a:spLocks noGrp="1"/>
          </p:cNvSpPr>
          <p:nvPr>
            <p:ph type="subTitle" idx="1"/>
          </p:nvPr>
        </p:nvSpPr>
        <p:spPr>
          <a:xfrm>
            <a:off x="395536" y="1916832"/>
            <a:ext cx="8424936" cy="4320480"/>
          </a:xfrm>
        </p:spPr>
        <p:txBody>
          <a:bodyPr>
            <a:normAutofit/>
          </a:bodyPr>
          <a:lstStyle/>
          <a:p>
            <a:r>
              <a:rPr lang="cs-CZ" dirty="0">
                <a:solidFill>
                  <a:schemeClr val="tx1"/>
                </a:solidFill>
              </a:rPr>
              <a:t>Vzájemným působením slunečního záření a hmoty dochází k pohlcování fotonů a </a:t>
            </a:r>
            <a:r>
              <a:rPr lang="cs-CZ" dirty="0" smtClean="0">
                <a:solidFill>
                  <a:schemeClr val="tx1"/>
                </a:solidFill>
              </a:rPr>
              <a:t>uvolňování </a:t>
            </a:r>
            <a:r>
              <a:rPr lang="cs-CZ" dirty="0">
                <a:solidFill>
                  <a:schemeClr val="tx1"/>
                </a:solidFill>
              </a:rPr>
              <a:t>elektronů, v polovodiči pak vznikají volné elektrické náboje, </a:t>
            </a:r>
            <a:r>
              <a:rPr lang="cs-CZ" dirty="0" smtClean="0">
                <a:solidFill>
                  <a:schemeClr val="tx1"/>
                </a:solidFill>
              </a:rPr>
              <a:t>elektron-díra</a:t>
            </a:r>
            <a:r>
              <a:rPr lang="cs-CZ" dirty="0">
                <a:solidFill>
                  <a:schemeClr val="tx1"/>
                </a:solidFill>
              </a:rPr>
              <a:t>, které </a:t>
            </a:r>
          </a:p>
          <a:p>
            <a:r>
              <a:rPr lang="cs-CZ" dirty="0">
                <a:solidFill>
                  <a:schemeClr val="tx1"/>
                </a:solidFill>
              </a:rPr>
              <a:t>jsou </a:t>
            </a:r>
            <a:r>
              <a:rPr lang="cs-CZ" dirty="0" smtClean="0">
                <a:solidFill>
                  <a:schemeClr val="tx1"/>
                </a:solidFill>
              </a:rPr>
              <a:t>už </a:t>
            </a:r>
            <a:r>
              <a:rPr lang="cs-CZ" dirty="0">
                <a:solidFill>
                  <a:schemeClr val="tx1"/>
                </a:solidFill>
              </a:rPr>
              <a:t>jako elektrická energie odváděny ze solárního článku přes </a:t>
            </a:r>
            <a:r>
              <a:rPr lang="cs-CZ" dirty="0" smtClean="0">
                <a:solidFill>
                  <a:schemeClr val="tx1"/>
                </a:solidFill>
              </a:rPr>
              <a:t>regulátor na dobíjení </a:t>
            </a:r>
            <a:r>
              <a:rPr lang="cs-CZ" dirty="0">
                <a:solidFill>
                  <a:schemeClr val="tx1"/>
                </a:solidFill>
              </a:rPr>
              <a:t>do </a:t>
            </a:r>
          </a:p>
          <a:p>
            <a:r>
              <a:rPr lang="cs-CZ" dirty="0">
                <a:solidFill>
                  <a:schemeClr val="tx1"/>
                </a:solidFill>
              </a:rPr>
              <a:t>akumulátoru, nebo ke spotřebiči.</a:t>
            </a:r>
          </a:p>
          <a:p>
            <a:endParaRPr lang="cs-CZ" dirty="0"/>
          </a:p>
        </p:txBody>
      </p:sp>
    </p:spTree>
    <p:extLst>
      <p:ext uri="{BB962C8B-B14F-4D97-AF65-F5344CB8AC3E}">
        <p14:creationId xmlns:p14="http://schemas.microsoft.com/office/powerpoint/2010/main" val="2195560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95536" y="404664"/>
            <a:ext cx="8496944" cy="6120680"/>
          </a:xfrm>
        </p:spPr>
        <p:txBody>
          <a:bodyPr>
            <a:normAutofit fontScale="85000" lnSpcReduction="10000"/>
          </a:bodyPr>
          <a:lstStyle/>
          <a:p>
            <a:r>
              <a:rPr lang="cs-CZ" dirty="0" err="1">
                <a:solidFill>
                  <a:schemeClr val="tx1"/>
                </a:solidFill>
              </a:rPr>
              <a:t>Fotovoltaický</a:t>
            </a:r>
            <a:r>
              <a:rPr lang="cs-CZ" dirty="0">
                <a:solidFill>
                  <a:schemeClr val="tx1"/>
                </a:solidFill>
              </a:rPr>
              <a:t> (sluneční, solární) článek je v podstatě </a:t>
            </a:r>
            <a:r>
              <a:rPr lang="cs-CZ" b="1" dirty="0">
                <a:solidFill>
                  <a:schemeClr val="tx1"/>
                </a:solidFill>
                <a:hlinkClick r:id="rId2"/>
              </a:rPr>
              <a:t>polovodičová dioda</a:t>
            </a:r>
            <a:r>
              <a:rPr lang="cs-CZ" dirty="0">
                <a:solidFill>
                  <a:schemeClr val="tx1"/>
                </a:solidFill>
              </a:rPr>
              <a:t>. Jeho základem je tenká křemíková destička s vodivostí typu </a:t>
            </a:r>
            <a:r>
              <a:rPr lang="cs-CZ" b="1" dirty="0">
                <a:solidFill>
                  <a:schemeClr val="tx1"/>
                </a:solidFill>
              </a:rPr>
              <a:t>P</a:t>
            </a:r>
            <a:r>
              <a:rPr lang="cs-CZ" dirty="0">
                <a:solidFill>
                  <a:schemeClr val="tx1"/>
                </a:solidFill>
              </a:rPr>
              <a:t>. Na ní se </a:t>
            </a:r>
            <a:r>
              <a:rPr lang="cs-CZ" b="1" dirty="0">
                <a:solidFill>
                  <a:schemeClr val="tx1"/>
                </a:solidFill>
                <a:hlinkClick r:id="rId3"/>
              </a:rPr>
              <a:t>při výrobě</a:t>
            </a:r>
            <a:r>
              <a:rPr lang="cs-CZ" dirty="0">
                <a:solidFill>
                  <a:schemeClr val="tx1"/>
                </a:solidFill>
              </a:rPr>
              <a:t> vytvoří tenká vrstva polovodiče typu </a:t>
            </a:r>
            <a:r>
              <a:rPr lang="cs-CZ" b="1" dirty="0">
                <a:solidFill>
                  <a:schemeClr val="tx1"/>
                </a:solidFill>
              </a:rPr>
              <a:t>N</a:t>
            </a:r>
            <a:r>
              <a:rPr lang="cs-CZ" dirty="0">
                <a:solidFill>
                  <a:schemeClr val="tx1"/>
                </a:solidFill>
              </a:rPr>
              <a:t>, obě vrstvy jsou odděleny tzv. přechodem </a:t>
            </a:r>
            <a:r>
              <a:rPr lang="cs-CZ" b="1" dirty="0">
                <a:solidFill>
                  <a:schemeClr val="tx1"/>
                </a:solidFill>
              </a:rPr>
              <a:t>P-N</a:t>
            </a:r>
            <a:r>
              <a:rPr lang="cs-CZ" dirty="0">
                <a:solidFill>
                  <a:schemeClr val="tx1"/>
                </a:solidFill>
              </a:rPr>
              <a:t>. Osvětlením článku vznikne v polovodiči vnitřní fotoelektrický jev a v polovodiči se z krystalové mřížky začnou uvolňovat záporné elektrony. Na přechodu P-N se vytvoří elektrické napětí, které dosahuje u křemíkových článků velikosti zhruba </a:t>
            </a:r>
            <a:r>
              <a:rPr lang="cs-CZ" dirty="0" smtClean="0">
                <a:solidFill>
                  <a:schemeClr val="tx1"/>
                </a:solidFill>
              </a:rPr>
              <a:t>0,5-0,7 </a:t>
            </a:r>
            <a:r>
              <a:rPr lang="cs-CZ" dirty="0">
                <a:solidFill>
                  <a:schemeClr val="tx1"/>
                </a:solidFill>
              </a:rPr>
              <a:t>V. Energie dopadajícího světla se v článku mění na elektrickou energii. Připojíme-li k článku pomocí vodičů spotřebič (například miniaturní elektromotorek), začnou se kladné a záporné náboje vyrovnávat a obvodem začne procházet elektrický proud. Je-li třeba větší napětí nebo proud, zapojují se jednotlivé články sériově či paralelně a sestavují se z nich </a:t>
            </a:r>
            <a:r>
              <a:rPr lang="cs-CZ" b="1" dirty="0" err="1">
                <a:solidFill>
                  <a:schemeClr val="tx1"/>
                </a:solidFill>
              </a:rPr>
              <a:t>fotovoltaické</a:t>
            </a:r>
            <a:r>
              <a:rPr lang="cs-CZ" b="1" dirty="0">
                <a:solidFill>
                  <a:schemeClr val="tx1"/>
                </a:solidFill>
              </a:rPr>
              <a:t> panely</a:t>
            </a:r>
            <a:endParaRPr lang="cs-CZ" dirty="0">
              <a:solidFill>
                <a:schemeClr val="tx1"/>
              </a:solidFill>
            </a:endParaRPr>
          </a:p>
        </p:txBody>
      </p:sp>
    </p:spTree>
    <p:extLst>
      <p:ext uri="{BB962C8B-B14F-4D97-AF65-F5344CB8AC3E}">
        <p14:creationId xmlns:p14="http://schemas.microsoft.com/office/powerpoint/2010/main" val="1156321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92696"/>
            <a:ext cx="8208912" cy="5112568"/>
          </a:xfrm>
          <a:prstGeom prst="rect">
            <a:avLst/>
          </a:prstGeom>
        </p:spPr>
      </p:pic>
    </p:spTree>
    <p:extLst>
      <p:ext uri="{BB962C8B-B14F-4D97-AF65-F5344CB8AC3E}">
        <p14:creationId xmlns:p14="http://schemas.microsoft.com/office/powerpoint/2010/main" val="2187039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539552" y="260648"/>
            <a:ext cx="8208912" cy="6192688"/>
          </a:xfrm>
        </p:spPr>
        <p:txBody>
          <a:bodyPr>
            <a:normAutofit fontScale="70000" lnSpcReduction="20000"/>
          </a:bodyPr>
          <a:lstStyle/>
          <a:p>
            <a:pPr marL="457200" indent="-457200" algn="l">
              <a:buFontTx/>
              <a:buChar char="-"/>
            </a:pPr>
            <a:r>
              <a:rPr lang="cs-CZ" sz="5100" dirty="0" err="1" smtClean="0">
                <a:solidFill>
                  <a:schemeClr val="tx1"/>
                </a:solidFill>
              </a:rPr>
              <a:t>Ge</a:t>
            </a:r>
            <a:r>
              <a:rPr lang="cs-CZ" sz="5100" dirty="0" smtClean="0">
                <a:solidFill>
                  <a:schemeClr val="tx1"/>
                </a:solidFill>
              </a:rPr>
              <a:t> – germanium</a:t>
            </a:r>
          </a:p>
          <a:p>
            <a:pPr marL="457200" indent="-457200" algn="l">
              <a:buFontTx/>
              <a:buChar char="-"/>
            </a:pPr>
            <a:r>
              <a:rPr lang="cs-CZ" sz="5100" dirty="0" smtClean="0">
                <a:solidFill>
                  <a:schemeClr val="tx1"/>
                </a:solidFill>
              </a:rPr>
              <a:t>Si – křemík</a:t>
            </a:r>
          </a:p>
          <a:p>
            <a:pPr marL="457200" indent="-457200" algn="l">
              <a:buFontTx/>
              <a:buChar char="-"/>
            </a:pPr>
            <a:r>
              <a:rPr lang="cs-CZ" sz="5100" dirty="0" smtClean="0">
                <a:solidFill>
                  <a:schemeClr val="tx1"/>
                </a:solidFill>
              </a:rPr>
              <a:t>Se – selen</a:t>
            </a:r>
          </a:p>
          <a:p>
            <a:pPr marL="457200" indent="-457200" algn="l">
              <a:buFontTx/>
              <a:buChar char="-"/>
            </a:pPr>
            <a:r>
              <a:rPr lang="cs-CZ" sz="5100" dirty="0" smtClean="0">
                <a:solidFill>
                  <a:schemeClr val="tx1"/>
                </a:solidFill>
              </a:rPr>
              <a:t>C – uhlík</a:t>
            </a:r>
          </a:p>
          <a:p>
            <a:pPr marL="457200" indent="-457200" algn="l">
              <a:buFontTx/>
              <a:buChar char="-"/>
            </a:pPr>
            <a:r>
              <a:rPr lang="cs-CZ" sz="5100" dirty="0" err="1" smtClean="0">
                <a:solidFill>
                  <a:schemeClr val="tx1"/>
                </a:solidFill>
              </a:rPr>
              <a:t>Sn</a:t>
            </a:r>
            <a:r>
              <a:rPr lang="cs-CZ" sz="5100" dirty="0" smtClean="0">
                <a:solidFill>
                  <a:schemeClr val="tx1"/>
                </a:solidFill>
              </a:rPr>
              <a:t> – cín</a:t>
            </a:r>
          </a:p>
          <a:p>
            <a:pPr marL="457200" indent="-457200" algn="l">
              <a:buFontTx/>
              <a:buChar char="-"/>
            </a:pPr>
            <a:r>
              <a:rPr lang="cs-CZ" sz="5100" dirty="0" err="1" smtClean="0">
                <a:solidFill>
                  <a:schemeClr val="tx1"/>
                </a:solidFill>
              </a:rPr>
              <a:t>Pb</a:t>
            </a:r>
            <a:r>
              <a:rPr lang="cs-CZ" sz="5100" dirty="0" smtClean="0">
                <a:solidFill>
                  <a:schemeClr val="tx1"/>
                </a:solidFill>
              </a:rPr>
              <a:t> – olovo</a:t>
            </a:r>
          </a:p>
          <a:p>
            <a:pPr marL="457200" indent="-457200" algn="l">
              <a:buFontTx/>
              <a:buChar char="-"/>
            </a:pPr>
            <a:r>
              <a:rPr lang="cs-CZ" sz="5100" dirty="0" smtClean="0">
                <a:solidFill>
                  <a:schemeClr val="tx1"/>
                </a:solidFill>
              </a:rPr>
              <a:t>Vedou elektrický proud za určitých podmínek. </a:t>
            </a:r>
          </a:p>
          <a:p>
            <a:pPr marL="457200" indent="-457200" algn="l">
              <a:buFontTx/>
              <a:buChar char="-"/>
            </a:pPr>
            <a:r>
              <a:rPr lang="cs-CZ" sz="5100" dirty="0" smtClean="0">
                <a:solidFill>
                  <a:schemeClr val="tx1"/>
                </a:solidFill>
              </a:rPr>
              <a:t>Dodání energie – elektrické, magnetické, tepelné, světelné</a:t>
            </a:r>
          </a:p>
          <a:p>
            <a:pPr marL="457200" indent="-457200">
              <a:buFontTx/>
              <a:buChar char="-"/>
            </a:pPr>
            <a:endParaRPr lang="cs-CZ" dirty="0" smtClean="0"/>
          </a:p>
          <a:p>
            <a:r>
              <a:rPr lang="cs-CZ" dirty="0" smtClean="0"/>
              <a:t/>
            </a:r>
            <a:br>
              <a:rPr lang="cs-CZ" dirty="0" smtClean="0"/>
            </a:br>
            <a:endParaRPr lang="cs-CZ" dirty="0"/>
          </a:p>
        </p:txBody>
      </p:sp>
    </p:spTree>
    <p:extLst>
      <p:ext uri="{BB962C8B-B14F-4D97-AF65-F5344CB8AC3E}">
        <p14:creationId xmlns:p14="http://schemas.microsoft.com/office/powerpoint/2010/main" val="2495249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08720"/>
            <a:ext cx="8651888" cy="4428132"/>
          </a:xfrm>
          <a:prstGeom prst="rect">
            <a:avLst/>
          </a:prstGeom>
        </p:spPr>
      </p:pic>
    </p:spTree>
    <p:extLst>
      <p:ext uri="{BB962C8B-B14F-4D97-AF65-F5344CB8AC3E}">
        <p14:creationId xmlns:p14="http://schemas.microsoft.com/office/powerpoint/2010/main" val="1149427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95536" y="764704"/>
            <a:ext cx="8496944" cy="5760640"/>
          </a:xfrm>
        </p:spPr>
        <p:txBody>
          <a:bodyPr>
            <a:normAutofit fontScale="92500"/>
          </a:bodyPr>
          <a:lstStyle/>
          <a:p>
            <a:r>
              <a:rPr lang="cs-CZ" dirty="0">
                <a:solidFill>
                  <a:schemeClr val="tx1"/>
                </a:solidFill>
              </a:rPr>
              <a:t>Jediný </a:t>
            </a:r>
            <a:r>
              <a:rPr lang="cs-CZ" dirty="0" err="1">
                <a:solidFill>
                  <a:schemeClr val="tx1"/>
                </a:solidFill>
              </a:rPr>
              <a:t>fotovoltaický</a:t>
            </a:r>
            <a:r>
              <a:rPr lang="cs-CZ" dirty="0">
                <a:solidFill>
                  <a:schemeClr val="tx1"/>
                </a:solidFill>
              </a:rPr>
              <a:t> </a:t>
            </a:r>
            <a:r>
              <a:rPr lang="cs-CZ" b="1" dirty="0">
                <a:solidFill>
                  <a:schemeClr val="tx1"/>
                </a:solidFill>
              </a:rPr>
              <a:t>článek</a:t>
            </a:r>
            <a:r>
              <a:rPr lang="cs-CZ" dirty="0">
                <a:solidFill>
                  <a:schemeClr val="tx1"/>
                </a:solidFill>
              </a:rPr>
              <a:t> má jen velmi malé využití. Výstupní napětí i výkon je pro většinu aplikací příliš malý. Proto se články podle požadovaného napětí a odebíraného proudu spojují a vytvářejí </a:t>
            </a:r>
            <a:r>
              <a:rPr lang="cs-CZ" dirty="0" err="1">
                <a:solidFill>
                  <a:schemeClr val="tx1"/>
                </a:solidFill>
              </a:rPr>
              <a:t>fotovoltaický</a:t>
            </a:r>
            <a:r>
              <a:rPr lang="cs-CZ" dirty="0">
                <a:solidFill>
                  <a:schemeClr val="tx1"/>
                </a:solidFill>
              </a:rPr>
              <a:t> </a:t>
            </a:r>
            <a:r>
              <a:rPr lang="cs-CZ" b="1" dirty="0">
                <a:solidFill>
                  <a:schemeClr val="tx1"/>
                </a:solidFill>
              </a:rPr>
              <a:t>modul (panel)</a:t>
            </a:r>
            <a:r>
              <a:rPr lang="cs-CZ" dirty="0">
                <a:solidFill>
                  <a:schemeClr val="tx1"/>
                </a:solidFill>
              </a:rPr>
              <a:t>. Spojením více modulů vzniká rozměrné </a:t>
            </a:r>
            <a:r>
              <a:rPr lang="cs-CZ" dirty="0" err="1">
                <a:solidFill>
                  <a:schemeClr val="tx1"/>
                </a:solidFill>
              </a:rPr>
              <a:t>fotovoltaické</a:t>
            </a:r>
            <a:r>
              <a:rPr lang="cs-CZ" dirty="0">
                <a:solidFill>
                  <a:schemeClr val="tx1"/>
                </a:solidFill>
              </a:rPr>
              <a:t> </a:t>
            </a:r>
            <a:r>
              <a:rPr lang="cs-CZ" b="1" dirty="0">
                <a:solidFill>
                  <a:schemeClr val="tx1"/>
                </a:solidFill>
              </a:rPr>
              <a:t>pole</a:t>
            </a:r>
            <a:r>
              <a:rPr lang="cs-CZ" dirty="0">
                <a:solidFill>
                  <a:schemeClr val="tx1"/>
                </a:solidFill>
              </a:rPr>
              <a:t>, které se instaluje například na střechu nebo fasádu budovy. Pro dosažení vysoké životnosti se moduly ukládají do hermeticky uzavřených pouzder, která jsou opatřena vysoce průhledným tvrzeným sklem. Tato úprava chrání moduly před povětrnostními vlivy, udávaná životnost je 20 - 30 let.</a:t>
            </a:r>
          </a:p>
        </p:txBody>
      </p:sp>
    </p:spTree>
    <p:extLst>
      <p:ext uri="{BB962C8B-B14F-4D97-AF65-F5344CB8AC3E}">
        <p14:creationId xmlns:p14="http://schemas.microsoft.com/office/powerpoint/2010/main" val="2630227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332657"/>
            <a:ext cx="8136904" cy="1008112"/>
          </a:xfrm>
        </p:spPr>
        <p:txBody>
          <a:bodyPr>
            <a:normAutofit/>
          </a:bodyPr>
          <a:lstStyle/>
          <a:p>
            <a:pPr algn="l"/>
            <a:r>
              <a:rPr lang="cs-CZ" sz="4000" b="1" u="sng" dirty="0" err="1" smtClean="0"/>
              <a:t>Fotovoltaické</a:t>
            </a:r>
            <a:r>
              <a:rPr lang="cs-CZ" sz="4000" b="1" u="sng" dirty="0" smtClean="0"/>
              <a:t> systémy</a:t>
            </a:r>
            <a:endParaRPr lang="cs-CZ" sz="4000" b="1" u="sng"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73576"/>
            <a:ext cx="7416824" cy="4814996"/>
          </a:xfrm>
          <a:prstGeom prst="rect">
            <a:avLst/>
          </a:prstGeom>
        </p:spPr>
      </p:pic>
    </p:spTree>
    <p:extLst>
      <p:ext uri="{BB962C8B-B14F-4D97-AF65-F5344CB8AC3E}">
        <p14:creationId xmlns:p14="http://schemas.microsoft.com/office/powerpoint/2010/main" val="3817093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20688"/>
            <a:ext cx="8562975" cy="4898479"/>
          </a:xfrm>
          <a:prstGeom prst="rect">
            <a:avLst/>
          </a:prstGeom>
        </p:spPr>
      </p:pic>
      <p:sp>
        <p:nvSpPr>
          <p:cNvPr id="3" name="TextovéPole 2"/>
          <p:cNvSpPr txBox="1"/>
          <p:nvPr/>
        </p:nvSpPr>
        <p:spPr>
          <a:xfrm>
            <a:off x="251520" y="5661248"/>
            <a:ext cx="7992888" cy="369332"/>
          </a:xfrm>
          <a:prstGeom prst="rect">
            <a:avLst/>
          </a:prstGeom>
          <a:noFill/>
        </p:spPr>
        <p:txBody>
          <a:bodyPr wrap="square" rtlCol="0">
            <a:spAutoFit/>
          </a:bodyPr>
          <a:lstStyle/>
          <a:p>
            <a:r>
              <a:rPr lang="cs-CZ" dirty="0" smtClean="0"/>
              <a:t>https://www.cez.cz/edee/content/microsites/solarni/k41.htm</a:t>
            </a:r>
            <a:endParaRPr lang="cs-CZ" dirty="0"/>
          </a:p>
        </p:txBody>
      </p:sp>
    </p:spTree>
    <p:extLst>
      <p:ext uri="{BB962C8B-B14F-4D97-AF65-F5344CB8AC3E}">
        <p14:creationId xmlns:p14="http://schemas.microsoft.com/office/powerpoint/2010/main" val="2812400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073" y="454025"/>
            <a:ext cx="7772400" cy="742727"/>
          </a:xfrm>
        </p:spPr>
        <p:txBody>
          <a:bodyPr>
            <a:normAutofit/>
          </a:bodyPr>
          <a:lstStyle/>
          <a:p>
            <a:pPr algn="l"/>
            <a:r>
              <a:rPr lang="cs-CZ" sz="4000" b="1" u="sng" dirty="0" smtClean="0"/>
              <a:t>Typy panelů</a:t>
            </a:r>
            <a:endParaRPr lang="cs-CZ" sz="4000" b="1" u="sng" dirty="0"/>
          </a:p>
        </p:txBody>
      </p:sp>
      <p:sp>
        <p:nvSpPr>
          <p:cNvPr id="3" name="Podnadpis 2"/>
          <p:cNvSpPr>
            <a:spLocks noGrp="1"/>
          </p:cNvSpPr>
          <p:nvPr>
            <p:ph type="subTitle" idx="1"/>
          </p:nvPr>
        </p:nvSpPr>
        <p:spPr>
          <a:xfrm>
            <a:off x="395536" y="1268760"/>
            <a:ext cx="8568952" cy="5040560"/>
          </a:xfrm>
        </p:spPr>
        <p:txBody>
          <a:bodyPr>
            <a:normAutofit/>
          </a:bodyPr>
          <a:lstStyle/>
          <a:p>
            <a:pPr algn="l"/>
            <a:r>
              <a:rPr lang="cs-CZ" b="1" u="sng" dirty="0">
                <a:solidFill>
                  <a:schemeClr val="tx1"/>
                </a:solidFill>
              </a:rPr>
              <a:t>Monokrystalický </a:t>
            </a:r>
            <a:r>
              <a:rPr lang="cs-CZ" b="1" u="sng" dirty="0" smtClean="0">
                <a:solidFill>
                  <a:schemeClr val="tx1"/>
                </a:solidFill>
              </a:rPr>
              <a:t>článek </a:t>
            </a:r>
            <a:r>
              <a:rPr lang="cs-CZ" dirty="0" smtClean="0">
                <a:solidFill>
                  <a:schemeClr val="tx1"/>
                </a:solidFill>
              </a:rPr>
              <a:t>- </a:t>
            </a:r>
            <a:r>
              <a:rPr lang="cs-CZ" dirty="0">
                <a:solidFill>
                  <a:schemeClr val="tx1"/>
                </a:solidFill>
              </a:rPr>
              <a:t>Pro </a:t>
            </a:r>
            <a:r>
              <a:rPr lang="cs-CZ" dirty="0" smtClean="0">
                <a:solidFill>
                  <a:schemeClr val="tx1"/>
                </a:solidFill>
              </a:rPr>
              <a:t>výrobu monokrystalického </a:t>
            </a:r>
            <a:r>
              <a:rPr lang="cs-CZ" dirty="0">
                <a:solidFill>
                  <a:schemeClr val="tx1"/>
                </a:solidFill>
              </a:rPr>
              <a:t>článku je třeba vyrobit </a:t>
            </a:r>
            <a:r>
              <a:rPr lang="cs-CZ" dirty="0" smtClean="0">
                <a:solidFill>
                  <a:schemeClr val="tx1"/>
                </a:solidFill>
              </a:rPr>
              <a:t>jednolitý ingot křemenného </a:t>
            </a:r>
            <a:r>
              <a:rPr lang="cs-CZ" dirty="0">
                <a:solidFill>
                  <a:schemeClr val="tx1"/>
                </a:solidFill>
              </a:rPr>
              <a:t>krystalu</a:t>
            </a:r>
            <a:r>
              <a:rPr lang="cs-CZ" dirty="0" smtClean="0">
                <a:solidFill>
                  <a:schemeClr val="tx1"/>
                </a:solidFill>
              </a:rPr>
              <a:t>. Jeho</a:t>
            </a:r>
            <a:r>
              <a:rPr lang="pl-PL" dirty="0" smtClean="0">
                <a:solidFill>
                  <a:schemeClr val="tx1"/>
                </a:solidFill>
              </a:rPr>
              <a:t>struktura </a:t>
            </a:r>
            <a:r>
              <a:rPr lang="pl-PL" dirty="0">
                <a:solidFill>
                  <a:schemeClr val="tx1"/>
                </a:solidFill>
              </a:rPr>
              <a:t>je jednolitá a velice čistá</a:t>
            </a:r>
            <a:r>
              <a:rPr lang="pl-PL" dirty="0" smtClean="0">
                <a:solidFill>
                  <a:schemeClr val="tx1"/>
                </a:solidFill>
              </a:rPr>
              <a:t>.</a:t>
            </a:r>
          </a:p>
          <a:p>
            <a:pPr algn="l"/>
            <a:r>
              <a:rPr lang="cs-CZ" b="1" u="sng" dirty="0">
                <a:solidFill>
                  <a:schemeClr val="tx1"/>
                </a:solidFill>
              </a:rPr>
              <a:t>Polykrystalický </a:t>
            </a:r>
            <a:r>
              <a:rPr lang="cs-CZ" b="1" u="sng" dirty="0" smtClean="0">
                <a:solidFill>
                  <a:schemeClr val="tx1"/>
                </a:solidFill>
              </a:rPr>
              <a:t>článek </a:t>
            </a:r>
            <a:r>
              <a:rPr lang="cs-CZ" dirty="0" smtClean="0">
                <a:solidFill>
                  <a:schemeClr val="tx1"/>
                </a:solidFill>
              </a:rPr>
              <a:t>- </a:t>
            </a:r>
            <a:r>
              <a:rPr lang="cs-CZ" dirty="0">
                <a:solidFill>
                  <a:schemeClr val="tx1"/>
                </a:solidFill>
              </a:rPr>
              <a:t>Z menších krystalů se vyrobí substrát, který </a:t>
            </a:r>
            <a:r>
              <a:rPr lang="cs-CZ" dirty="0" smtClean="0">
                <a:solidFill>
                  <a:schemeClr val="tx1"/>
                </a:solidFill>
              </a:rPr>
              <a:t>se slisuje </a:t>
            </a:r>
            <a:r>
              <a:rPr lang="cs-CZ" dirty="0">
                <a:solidFill>
                  <a:schemeClr val="tx1"/>
                </a:solidFill>
              </a:rPr>
              <a:t>do jednoho </a:t>
            </a:r>
            <a:r>
              <a:rPr lang="cs-CZ" dirty="0" smtClean="0">
                <a:solidFill>
                  <a:schemeClr val="tx1"/>
                </a:solidFill>
              </a:rPr>
              <a:t>celku. Touto technologií </a:t>
            </a:r>
            <a:r>
              <a:rPr lang="cs-CZ" dirty="0">
                <a:solidFill>
                  <a:schemeClr val="tx1"/>
                </a:solidFill>
              </a:rPr>
              <a:t>nelze docílit takové čistoty materiálu, jsou v </a:t>
            </a:r>
            <a:r>
              <a:rPr lang="cs-CZ" dirty="0" smtClean="0">
                <a:solidFill>
                  <a:schemeClr val="tx1"/>
                </a:solidFill>
              </a:rPr>
              <a:t>něm viditelné </a:t>
            </a:r>
            <a:r>
              <a:rPr lang="cs-CZ" dirty="0">
                <a:solidFill>
                  <a:schemeClr val="tx1"/>
                </a:solidFill>
              </a:rPr>
              <a:t>přechody mezi krystaly.</a:t>
            </a:r>
          </a:p>
        </p:txBody>
      </p:sp>
    </p:spTree>
    <p:extLst>
      <p:ext uri="{BB962C8B-B14F-4D97-AF65-F5344CB8AC3E}">
        <p14:creationId xmlns:p14="http://schemas.microsoft.com/office/powerpoint/2010/main" val="1784074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404664"/>
            <a:ext cx="7772400" cy="1470025"/>
          </a:xfrm>
        </p:spPr>
        <p:txBody>
          <a:bodyPr>
            <a:normAutofit/>
          </a:bodyPr>
          <a:lstStyle/>
          <a:p>
            <a:pPr algn="l"/>
            <a:r>
              <a:rPr lang="cs-CZ" sz="4000" b="1" u="sng" dirty="0" smtClean="0"/>
              <a:t>Rozměry panelu</a:t>
            </a:r>
            <a:endParaRPr lang="cs-CZ" sz="4000" b="1" u="sng" dirty="0"/>
          </a:p>
        </p:txBody>
      </p:sp>
      <p:graphicFrame>
        <p:nvGraphicFramePr>
          <p:cNvPr id="4" name="Tabulka 3"/>
          <p:cNvGraphicFramePr>
            <a:graphicFrameLocks noGrp="1"/>
          </p:cNvGraphicFramePr>
          <p:nvPr>
            <p:extLst>
              <p:ext uri="{D42A27DB-BD31-4B8C-83A1-F6EECF244321}">
                <p14:modId xmlns:p14="http://schemas.microsoft.com/office/powerpoint/2010/main" val="3071605179"/>
              </p:ext>
            </p:extLst>
          </p:nvPr>
        </p:nvGraphicFramePr>
        <p:xfrm>
          <a:off x="539552" y="2132856"/>
          <a:ext cx="8229600" cy="1097280"/>
        </p:xfrm>
        <a:graphic>
          <a:graphicData uri="http://schemas.openxmlformats.org/drawingml/2006/table">
            <a:tbl>
              <a:tblPr/>
              <a:tblGrid>
                <a:gridCol w="4114800"/>
                <a:gridCol w="4114800"/>
              </a:tblGrid>
              <a:tr h="0">
                <a:tc>
                  <a:txBody>
                    <a:bodyPr/>
                    <a:lstStyle/>
                    <a:p>
                      <a:r>
                        <a:rPr lang="cs-CZ" dirty="0"/>
                        <a:t>Rozměry:</a:t>
                      </a:r>
                    </a:p>
                  </a:txBody>
                  <a:tcPr anchor="ctr">
                    <a:lnL>
                      <a:noFill/>
                    </a:lnL>
                    <a:lnR>
                      <a:noFill/>
                    </a:lnR>
                    <a:lnT>
                      <a:noFill/>
                    </a:lnT>
                    <a:lnB>
                      <a:noFill/>
                    </a:lnB>
                  </a:tcPr>
                </a:tc>
                <a:tc>
                  <a:txBody>
                    <a:bodyPr/>
                    <a:lstStyle/>
                    <a:p>
                      <a:r>
                        <a:rPr lang="cs-CZ"/>
                        <a:t>1650 x 992 x 35 mm</a:t>
                      </a:r>
                    </a:p>
                  </a:txBody>
                  <a:tcPr anchor="ctr">
                    <a:lnL>
                      <a:noFill/>
                    </a:lnL>
                    <a:lnR>
                      <a:noFill/>
                    </a:lnR>
                    <a:lnT>
                      <a:noFill/>
                    </a:lnT>
                    <a:lnB>
                      <a:noFill/>
                    </a:lnB>
                  </a:tcPr>
                </a:tc>
              </a:tr>
              <a:tr h="0">
                <a:tc>
                  <a:txBody>
                    <a:bodyPr/>
                    <a:lstStyle/>
                    <a:p>
                      <a:r>
                        <a:rPr lang="cs-CZ"/>
                        <a:t>Hmotnost:</a:t>
                      </a:r>
                    </a:p>
                  </a:txBody>
                  <a:tcPr anchor="ctr">
                    <a:lnL>
                      <a:noFill/>
                    </a:lnL>
                    <a:lnR>
                      <a:noFill/>
                    </a:lnR>
                    <a:lnT>
                      <a:noFill/>
                    </a:lnT>
                    <a:lnB>
                      <a:noFill/>
                    </a:lnB>
                  </a:tcPr>
                </a:tc>
                <a:tc>
                  <a:txBody>
                    <a:bodyPr/>
                    <a:lstStyle/>
                    <a:p>
                      <a:r>
                        <a:rPr lang="cs-CZ"/>
                        <a:t>18 kg</a:t>
                      </a:r>
                    </a:p>
                  </a:txBody>
                  <a:tcPr anchor="ctr">
                    <a:lnL>
                      <a:noFill/>
                    </a:lnL>
                    <a:lnR>
                      <a:noFill/>
                    </a:lnR>
                    <a:lnT>
                      <a:noFill/>
                    </a:lnT>
                    <a:lnB>
                      <a:noFill/>
                    </a:lnB>
                  </a:tcPr>
                </a:tc>
              </a:tr>
              <a:tr h="0">
                <a:tc>
                  <a:txBody>
                    <a:bodyPr/>
                    <a:lstStyle/>
                    <a:p>
                      <a:r>
                        <a:rPr lang="cs-CZ" dirty="0"/>
                        <a:t>Maximální výkon:</a:t>
                      </a:r>
                    </a:p>
                  </a:txBody>
                  <a:tcPr anchor="ctr">
                    <a:lnL>
                      <a:noFill/>
                    </a:lnL>
                    <a:lnR>
                      <a:noFill/>
                    </a:lnR>
                    <a:lnT>
                      <a:noFill/>
                    </a:lnT>
                    <a:lnB>
                      <a:noFill/>
                    </a:lnB>
                  </a:tcPr>
                </a:tc>
                <a:tc>
                  <a:txBody>
                    <a:bodyPr/>
                    <a:lstStyle/>
                    <a:p>
                      <a:r>
                        <a:rPr lang="cs-CZ" dirty="0"/>
                        <a:t>250 W</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80171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8988"/>
            <a:ext cx="5616623" cy="646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807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7869664" cy="550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661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476672"/>
            <a:ext cx="7746688" cy="554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261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920880" cy="567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07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404665"/>
            <a:ext cx="8206680" cy="936103"/>
          </a:xfrm>
        </p:spPr>
        <p:txBody>
          <a:bodyPr anchor="t">
            <a:normAutofit fontScale="90000"/>
          </a:bodyPr>
          <a:lstStyle/>
          <a:p>
            <a:r>
              <a:rPr lang="cs-CZ" u="sng" dirty="0"/>
              <a:t>Vlastní vodivost </a:t>
            </a:r>
            <a:r>
              <a:rPr lang="cs-CZ" u="sng" dirty="0" smtClean="0"/>
              <a:t>polovodiče </a:t>
            </a:r>
            <a:r>
              <a:rPr lang="cs-CZ" dirty="0"/>
              <a:t/>
            </a:r>
            <a:br>
              <a:rPr lang="cs-CZ" dirty="0"/>
            </a:br>
            <a:endParaRPr lang="cs-CZ" dirty="0"/>
          </a:p>
        </p:txBody>
      </p:sp>
      <p:sp>
        <p:nvSpPr>
          <p:cNvPr id="3" name="Podnadpis 2"/>
          <p:cNvSpPr>
            <a:spLocks noGrp="1"/>
          </p:cNvSpPr>
          <p:nvPr>
            <p:ph type="subTitle" idx="1"/>
          </p:nvPr>
        </p:nvSpPr>
        <p:spPr>
          <a:xfrm>
            <a:off x="323528" y="1268760"/>
            <a:ext cx="8568952" cy="5256584"/>
          </a:xfrm>
        </p:spPr>
        <p:txBody>
          <a:bodyPr>
            <a:normAutofit/>
          </a:bodyPr>
          <a:lstStyle/>
          <a:p>
            <a:r>
              <a:rPr lang="cs-CZ" sz="2800" dirty="0">
                <a:solidFill>
                  <a:schemeClr val="tx1"/>
                </a:solidFill>
              </a:rPr>
              <a:t>Vázané </a:t>
            </a:r>
            <a:r>
              <a:rPr lang="cs-CZ" sz="2800" dirty="0" smtClean="0">
                <a:solidFill>
                  <a:schemeClr val="tx1"/>
                </a:solidFill>
              </a:rPr>
              <a:t>valenční </a:t>
            </a:r>
            <a:r>
              <a:rPr lang="cs-CZ" sz="2800" dirty="0">
                <a:solidFill>
                  <a:schemeClr val="tx1"/>
                </a:solidFill>
              </a:rPr>
              <a:t>elektrony </a:t>
            </a:r>
            <a:r>
              <a:rPr lang="cs-CZ" sz="2800" dirty="0" smtClean="0">
                <a:solidFill>
                  <a:schemeClr val="tx1"/>
                </a:solidFill>
              </a:rPr>
              <a:t>polovodičů nemohou </a:t>
            </a:r>
            <a:r>
              <a:rPr lang="cs-CZ" sz="2800" dirty="0">
                <a:solidFill>
                  <a:schemeClr val="tx1"/>
                </a:solidFill>
              </a:rPr>
              <a:t>v </a:t>
            </a:r>
            <a:r>
              <a:rPr lang="cs-CZ" sz="2800" dirty="0" smtClean="0">
                <a:solidFill>
                  <a:schemeClr val="tx1"/>
                </a:solidFill>
              </a:rPr>
              <a:t>běžných </a:t>
            </a:r>
            <a:r>
              <a:rPr lang="cs-CZ" sz="2800" dirty="0">
                <a:solidFill>
                  <a:schemeClr val="tx1"/>
                </a:solidFill>
              </a:rPr>
              <a:t>podmínkách </a:t>
            </a:r>
            <a:r>
              <a:rPr lang="cs-CZ" sz="2800" dirty="0" smtClean="0">
                <a:solidFill>
                  <a:schemeClr val="tx1"/>
                </a:solidFill>
              </a:rPr>
              <a:t>způsobit vznik </a:t>
            </a:r>
            <a:r>
              <a:rPr lang="cs-CZ" sz="2800" dirty="0">
                <a:solidFill>
                  <a:schemeClr val="tx1"/>
                </a:solidFill>
              </a:rPr>
              <a:t>el. proudu. Vlivem </a:t>
            </a:r>
            <a:r>
              <a:rPr lang="cs-CZ" sz="2800" dirty="0" smtClean="0">
                <a:solidFill>
                  <a:schemeClr val="tx1"/>
                </a:solidFill>
              </a:rPr>
              <a:t>vnějšího působení (např. </a:t>
            </a:r>
            <a:r>
              <a:rPr lang="cs-CZ" sz="2800" dirty="0">
                <a:solidFill>
                  <a:schemeClr val="tx1"/>
                </a:solidFill>
              </a:rPr>
              <a:t>teplota) </a:t>
            </a:r>
            <a:r>
              <a:rPr lang="cs-CZ" sz="2800" dirty="0" smtClean="0">
                <a:solidFill>
                  <a:schemeClr val="tx1"/>
                </a:solidFill>
              </a:rPr>
              <a:t>může </a:t>
            </a:r>
            <a:r>
              <a:rPr lang="cs-CZ" sz="2800" dirty="0">
                <a:solidFill>
                  <a:schemeClr val="tx1"/>
                </a:solidFill>
              </a:rPr>
              <a:t>dojít k vytržení vázaného </a:t>
            </a:r>
            <a:r>
              <a:rPr lang="cs-CZ" sz="2800" dirty="0" smtClean="0">
                <a:solidFill>
                  <a:schemeClr val="tx1"/>
                </a:solidFill>
              </a:rPr>
              <a:t>valenčního </a:t>
            </a:r>
            <a:r>
              <a:rPr lang="cs-CZ" sz="2800" dirty="0">
                <a:solidFill>
                  <a:schemeClr val="tx1"/>
                </a:solidFill>
              </a:rPr>
              <a:t>elektronu z atomové vazby, </a:t>
            </a:r>
            <a:r>
              <a:rPr lang="cs-CZ" sz="2800" dirty="0" smtClean="0">
                <a:solidFill>
                  <a:schemeClr val="tx1"/>
                </a:solidFill>
              </a:rPr>
              <a:t>ze kterého </a:t>
            </a:r>
            <a:r>
              <a:rPr lang="cs-CZ" sz="2800" dirty="0">
                <a:solidFill>
                  <a:schemeClr val="tx1"/>
                </a:solidFill>
              </a:rPr>
              <a:t>se stane elektron volný. Na </a:t>
            </a:r>
            <a:r>
              <a:rPr lang="cs-CZ" sz="2800" dirty="0" smtClean="0">
                <a:solidFill>
                  <a:schemeClr val="tx1"/>
                </a:solidFill>
              </a:rPr>
              <a:t>místě, ze kterého </a:t>
            </a:r>
            <a:r>
              <a:rPr lang="cs-CZ" sz="2800" dirty="0">
                <a:solidFill>
                  <a:schemeClr val="tx1"/>
                </a:solidFill>
              </a:rPr>
              <a:t>byl tento elektron vytržen </a:t>
            </a:r>
            <a:r>
              <a:rPr lang="cs-CZ" sz="2800" dirty="0" smtClean="0">
                <a:solidFill>
                  <a:schemeClr val="tx1"/>
                </a:solidFill>
              </a:rPr>
              <a:t>vzniká kladná imaginární částice</a:t>
            </a:r>
            <a:r>
              <a:rPr lang="cs-CZ" sz="2800" dirty="0">
                <a:solidFill>
                  <a:schemeClr val="tx1"/>
                </a:solidFill>
              </a:rPr>
              <a:t>, které se </a:t>
            </a:r>
            <a:r>
              <a:rPr lang="cs-CZ" sz="2800" dirty="0" smtClean="0">
                <a:solidFill>
                  <a:schemeClr val="tx1"/>
                </a:solidFill>
              </a:rPr>
              <a:t>říká kladná díra</a:t>
            </a:r>
            <a:r>
              <a:rPr lang="cs-CZ" sz="2800" dirty="0">
                <a:solidFill>
                  <a:schemeClr val="tx1"/>
                </a:solidFill>
              </a:rPr>
              <a:t>. Do takto </a:t>
            </a:r>
            <a:r>
              <a:rPr lang="cs-CZ" sz="2800" dirty="0" smtClean="0">
                <a:solidFill>
                  <a:schemeClr val="tx1"/>
                </a:solidFill>
              </a:rPr>
              <a:t>vzniklé </a:t>
            </a:r>
            <a:r>
              <a:rPr lang="cs-CZ" sz="2800" dirty="0">
                <a:solidFill>
                  <a:schemeClr val="tx1"/>
                </a:solidFill>
              </a:rPr>
              <a:t>kladné díry </a:t>
            </a:r>
            <a:r>
              <a:rPr lang="cs-CZ" sz="2800" dirty="0" smtClean="0">
                <a:solidFill>
                  <a:schemeClr val="tx1"/>
                </a:solidFill>
              </a:rPr>
              <a:t>může spadnout </a:t>
            </a:r>
            <a:r>
              <a:rPr lang="cs-CZ" sz="2800" dirty="0">
                <a:solidFill>
                  <a:schemeClr val="tx1"/>
                </a:solidFill>
              </a:rPr>
              <a:t>jiný </a:t>
            </a:r>
            <a:r>
              <a:rPr lang="cs-CZ" sz="2800" dirty="0" smtClean="0">
                <a:solidFill>
                  <a:schemeClr val="tx1"/>
                </a:solidFill>
              </a:rPr>
              <a:t>uvolněný </a:t>
            </a:r>
            <a:r>
              <a:rPr lang="cs-CZ" sz="2800" dirty="0">
                <a:solidFill>
                  <a:schemeClr val="tx1"/>
                </a:solidFill>
              </a:rPr>
              <a:t>elektron</a:t>
            </a:r>
            <a:r>
              <a:rPr lang="cs-CZ" sz="2800" dirty="0" smtClean="0">
                <a:solidFill>
                  <a:schemeClr val="tx1"/>
                </a:solidFill>
              </a:rPr>
              <a:t>, čímž </a:t>
            </a:r>
            <a:r>
              <a:rPr lang="cs-CZ" sz="2800" dirty="0">
                <a:solidFill>
                  <a:schemeClr val="tx1"/>
                </a:solidFill>
              </a:rPr>
              <a:t>se na </a:t>
            </a:r>
            <a:r>
              <a:rPr lang="cs-CZ" sz="2800" dirty="0" smtClean="0">
                <a:solidFill>
                  <a:schemeClr val="tx1"/>
                </a:solidFill>
              </a:rPr>
              <a:t>jiném místě vytvoří opět </a:t>
            </a:r>
            <a:r>
              <a:rPr lang="cs-CZ" sz="2800" dirty="0">
                <a:solidFill>
                  <a:schemeClr val="tx1"/>
                </a:solidFill>
              </a:rPr>
              <a:t>kladná díra. </a:t>
            </a:r>
            <a:r>
              <a:rPr lang="cs-CZ" sz="2800" dirty="0" smtClean="0">
                <a:solidFill>
                  <a:schemeClr val="tx1"/>
                </a:solidFill>
              </a:rPr>
              <a:t>Pak hovoříme o </a:t>
            </a:r>
            <a:r>
              <a:rPr lang="cs-CZ" sz="2800" dirty="0">
                <a:solidFill>
                  <a:schemeClr val="tx1"/>
                </a:solidFill>
              </a:rPr>
              <a:t>tzv. </a:t>
            </a:r>
            <a:r>
              <a:rPr lang="cs-CZ" sz="2800" dirty="0" smtClean="0">
                <a:solidFill>
                  <a:schemeClr val="tx1"/>
                </a:solidFill>
              </a:rPr>
              <a:t>děrové </a:t>
            </a:r>
            <a:r>
              <a:rPr lang="cs-CZ" sz="2800" dirty="0">
                <a:solidFill>
                  <a:schemeClr val="tx1"/>
                </a:solidFill>
              </a:rPr>
              <a:t>vodivosti. „Spadnutí“ </a:t>
            </a:r>
            <a:r>
              <a:rPr lang="cs-CZ" sz="2800" dirty="0" smtClean="0">
                <a:solidFill>
                  <a:schemeClr val="tx1"/>
                </a:solidFill>
              </a:rPr>
              <a:t>elektronu </a:t>
            </a:r>
            <a:r>
              <a:rPr lang="cs-CZ" sz="2800" dirty="0">
                <a:solidFill>
                  <a:schemeClr val="tx1"/>
                </a:solidFill>
              </a:rPr>
              <a:t>do díry se nazývá rekombinace. </a:t>
            </a:r>
            <a:r>
              <a:rPr lang="cs-CZ" sz="2800" dirty="0" smtClean="0">
                <a:solidFill>
                  <a:schemeClr val="tx1"/>
                </a:solidFill>
              </a:rPr>
              <a:t>Díry </a:t>
            </a:r>
            <a:r>
              <a:rPr lang="cs-CZ" sz="2800" dirty="0">
                <a:solidFill>
                  <a:schemeClr val="tx1"/>
                </a:solidFill>
              </a:rPr>
              <a:t>se „pohybují“ </a:t>
            </a:r>
            <a:r>
              <a:rPr lang="cs-CZ" sz="2800" dirty="0" smtClean="0">
                <a:solidFill>
                  <a:schemeClr val="tx1"/>
                </a:solidFill>
              </a:rPr>
              <a:t>opačným směrem než elektrony</a:t>
            </a:r>
            <a:r>
              <a:rPr lang="cs-CZ" sz="2800" dirty="0">
                <a:solidFill>
                  <a:schemeClr val="tx1"/>
                </a:solidFill>
              </a:rPr>
              <a:t>. </a:t>
            </a:r>
          </a:p>
          <a:p>
            <a:endParaRPr lang="cs-CZ" sz="1000" dirty="0"/>
          </a:p>
        </p:txBody>
      </p:sp>
    </p:spTree>
    <p:extLst>
      <p:ext uri="{BB962C8B-B14F-4D97-AF65-F5344CB8AC3E}">
        <p14:creationId xmlns:p14="http://schemas.microsoft.com/office/powerpoint/2010/main" val="2095067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784858" cy="5524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158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780357" cy="570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929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823913"/>
            <a:ext cx="721995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318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921664" cy="5821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145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566738"/>
            <a:ext cx="797242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409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971550"/>
            <a:ext cx="822007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954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700088"/>
            <a:ext cx="82677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4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1520" y="548680"/>
            <a:ext cx="8496944" cy="2160240"/>
          </a:xfrm>
        </p:spPr>
        <p:txBody>
          <a:bodyPr>
            <a:normAutofit/>
          </a:bodyPr>
          <a:lstStyle/>
          <a:p>
            <a:r>
              <a:rPr lang="cs-CZ" dirty="0" smtClean="0"/>
              <a:t>http://fotovoltaika.fsv.cvut.cz/download/Ostatni/Vliv%20stineni%20FV%20panelu.pdf</a:t>
            </a:r>
            <a:endParaRPr lang="cs-CZ" dirty="0"/>
          </a:p>
        </p:txBody>
      </p:sp>
    </p:spTree>
    <p:extLst>
      <p:ext uri="{BB962C8B-B14F-4D97-AF65-F5344CB8AC3E}">
        <p14:creationId xmlns:p14="http://schemas.microsoft.com/office/powerpoint/2010/main" val="133914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60648"/>
            <a:ext cx="5295900" cy="5219700"/>
          </a:xfrm>
          <a:prstGeom prst="rect">
            <a:avLst/>
          </a:prstGeom>
        </p:spPr>
      </p:pic>
      <p:sp>
        <p:nvSpPr>
          <p:cNvPr id="3" name="TextovéPole 2"/>
          <p:cNvSpPr txBox="1"/>
          <p:nvPr/>
        </p:nvSpPr>
        <p:spPr>
          <a:xfrm>
            <a:off x="179512" y="5517232"/>
            <a:ext cx="8856984" cy="1231106"/>
          </a:xfrm>
          <a:prstGeom prst="rect">
            <a:avLst/>
          </a:prstGeom>
          <a:noFill/>
        </p:spPr>
        <p:txBody>
          <a:bodyPr wrap="square" rtlCol="0">
            <a:spAutoFit/>
          </a:bodyPr>
          <a:lstStyle/>
          <a:p>
            <a:r>
              <a:rPr lang="cs-CZ" sz="2800" b="1" u="sng" dirty="0" smtClean="0"/>
              <a:t>Vnější vlivy:</a:t>
            </a:r>
            <a:r>
              <a:rPr lang="cs-CZ" sz="2800" dirty="0" smtClean="0"/>
              <a:t> teplota</a:t>
            </a:r>
            <a:r>
              <a:rPr lang="cs-CZ" sz="2800" dirty="0"/>
              <a:t>, </a:t>
            </a:r>
            <a:r>
              <a:rPr lang="cs-CZ" sz="2800" dirty="0" smtClean="0"/>
              <a:t>vnější </a:t>
            </a:r>
            <a:r>
              <a:rPr lang="cs-CZ" sz="2800" dirty="0"/>
              <a:t>el. pole</a:t>
            </a:r>
            <a:r>
              <a:rPr lang="cs-CZ" sz="2800" dirty="0" smtClean="0"/>
              <a:t>, magnetické pole, světelné záření</a:t>
            </a:r>
            <a:r>
              <a:rPr lang="cs-CZ" sz="2800" dirty="0"/>
              <a:t>... </a:t>
            </a:r>
          </a:p>
          <a:p>
            <a:endParaRPr lang="cs-CZ" dirty="0"/>
          </a:p>
        </p:txBody>
      </p:sp>
    </p:spTree>
    <p:extLst>
      <p:ext uri="{BB962C8B-B14F-4D97-AF65-F5344CB8AC3E}">
        <p14:creationId xmlns:p14="http://schemas.microsoft.com/office/powerpoint/2010/main" val="3714650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315479"/>
            <a:ext cx="8334106" cy="953281"/>
          </a:xfrm>
        </p:spPr>
        <p:txBody>
          <a:bodyPr>
            <a:normAutofit/>
          </a:bodyPr>
          <a:lstStyle/>
          <a:p>
            <a:r>
              <a:rPr lang="cs-CZ" sz="4000" u="sng" dirty="0" smtClean="0"/>
              <a:t>Nevlastní vodivost polovodiče typu N</a:t>
            </a:r>
            <a:endParaRPr lang="cs-CZ" sz="4000" u="sng" dirty="0"/>
          </a:p>
        </p:txBody>
      </p:sp>
      <p:sp>
        <p:nvSpPr>
          <p:cNvPr id="3" name="Podnadpis 2"/>
          <p:cNvSpPr>
            <a:spLocks noGrp="1"/>
          </p:cNvSpPr>
          <p:nvPr>
            <p:ph type="subTitle" idx="1"/>
          </p:nvPr>
        </p:nvSpPr>
        <p:spPr>
          <a:xfrm>
            <a:off x="395536" y="1556792"/>
            <a:ext cx="8208912" cy="4680520"/>
          </a:xfrm>
        </p:spPr>
        <p:txBody>
          <a:bodyPr>
            <a:normAutofit/>
          </a:bodyPr>
          <a:lstStyle/>
          <a:p>
            <a:r>
              <a:rPr lang="cs-CZ" dirty="0">
                <a:solidFill>
                  <a:schemeClr val="tx1"/>
                </a:solidFill>
              </a:rPr>
              <a:t>Vložíme-li do krystalu </a:t>
            </a:r>
            <a:r>
              <a:rPr lang="cs-CZ" dirty="0" smtClean="0">
                <a:solidFill>
                  <a:schemeClr val="tx1"/>
                </a:solidFill>
              </a:rPr>
              <a:t>polovodiče </a:t>
            </a:r>
            <a:r>
              <a:rPr lang="cs-CZ" dirty="0">
                <a:solidFill>
                  <a:schemeClr val="tx1"/>
                </a:solidFill>
              </a:rPr>
              <a:t>atom </a:t>
            </a:r>
            <a:r>
              <a:rPr lang="cs-CZ" dirty="0" smtClean="0">
                <a:solidFill>
                  <a:schemeClr val="tx1"/>
                </a:solidFill>
              </a:rPr>
              <a:t>5-mocného </a:t>
            </a:r>
            <a:r>
              <a:rPr lang="cs-CZ" dirty="0">
                <a:solidFill>
                  <a:schemeClr val="tx1"/>
                </a:solidFill>
              </a:rPr>
              <a:t>prvku (obsahuje 5 </a:t>
            </a:r>
            <a:r>
              <a:rPr lang="cs-CZ" dirty="0" smtClean="0">
                <a:solidFill>
                  <a:schemeClr val="tx1"/>
                </a:solidFill>
              </a:rPr>
              <a:t>valenčních elektronů), </a:t>
            </a:r>
            <a:r>
              <a:rPr lang="cs-CZ" dirty="0">
                <a:solidFill>
                  <a:schemeClr val="tx1"/>
                </a:solidFill>
              </a:rPr>
              <a:t>4 </a:t>
            </a:r>
            <a:r>
              <a:rPr lang="cs-CZ" dirty="0" smtClean="0">
                <a:solidFill>
                  <a:schemeClr val="tx1"/>
                </a:solidFill>
              </a:rPr>
              <a:t>valenční </a:t>
            </a:r>
            <a:r>
              <a:rPr lang="cs-CZ" dirty="0">
                <a:solidFill>
                  <a:schemeClr val="tx1"/>
                </a:solidFill>
              </a:rPr>
              <a:t>elektrony </a:t>
            </a:r>
            <a:r>
              <a:rPr lang="cs-CZ" dirty="0" smtClean="0">
                <a:solidFill>
                  <a:schemeClr val="tx1"/>
                </a:solidFill>
              </a:rPr>
              <a:t>příměsi vytvoří </a:t>
            </a:r>
            <a:r>
              <a:rPr lang="cs-CZ" dirty="0">
                <a:solidFill>
                  <a:schemeClr val="tx1"/>
                </a:solidFill>
              </a:rPr>
              <a:t>vazbu se sousedními atomy </a:t>
            </a:r>
            <a:r>
              <a:rPr lang="cs-CZ" dirty="0" smtClean="0">
                <a:solidFill>
                  <a:schemeClr val="tx1"/>
                </a:solidFill>
              </a:rPr>
              <a:t> polovodiče, </a:t>
            </a:r>
            <a:r>
              <a:rPr lang="cs-CZ" dirty="0">
                <a:solidFill>
                  <a:schemeClr val="tx1"/>
                </a:solidFill>
              </a:rPr>
              <a:t>pátý </a:t>
            </a:r>
            <a:r>
              <a:rPr lang="cs-CZ" dirty="0" smtClean="0">
                <a:solidFill>
                  <a:schemeClr val="tx1"/>
                </a:solidFill>
              </a:rPr>
              <a:t>zůstává </a:t>
            </a:r>
            <a:r>
              <a:rPr lang="cs-CZ" dirty="0">
                <a:solidFill>
                  <a:schemeClr val="tx1"/>
                </a:solidFill>
              </a:rPr>
              <a:t>volný</a:t>
            </a:r>
            <a:r>
              <a:rPr lang="cs-CZ" dirty="0" smtClean="0">
                <a:solidFill>
                  <a:schemeClr val="tx1"/>
                </a:solidFill>
              </a:rPr>
              <a:t>, čímž způsobí </a:t>
            </a:r>
            <a:r>
              <a:rPr lang="cs-CZ" dirty="0">
                <a:solidFill>
                  <a:schemeClr val="tx1"/>
                </a:solidFill>
              </a:rPr>
              <a:t>tzv</a:t>
            </a:r>
            <a:r>
              <a:rPr lang="cs-CZ" dirty="0" smtClean="0">
                <a:solidFill>
                  <a:schemeClr val="tx1"/>
                </a:solidFill>
              </a:rPr>
              <a:t>. elektronovou </a:t>
            </a:r>
            <a:r>
              <a:rPr lang="cs-CZ" dirty="0">
                <a:solidFill>
                  <a:schemeClr val="tx1"/>
                </a:solidFill>
              </a:rPr>
              <a:t>vodivost</a:t>
            </a:r>
            <a:r>
              <a:rPr lang="cs-CZ" dirty="0" smtClean="0">
                <a:solidFill>
                  <a:schemeClr val="tx1"/>
                </a:solidFill>
              </a:rPr>
              <a:t>. Majoritními </a:t>
            </a:r>
            <a:r>
              <a:rPr lang="cs-CZ" dirty="0">
                <a:solidFill>
                  <a:schemeClr val="tx1"/>
                </a:solidFill>
              </a:rPr>
              <a:t>(</a:t>
            </a:r>
            <a:r>
              <a:rPr lang="cs-CZ" dirty="0" smtClean="0">
                <a:solidFill>
                  <a:schemeClr val="tx1"/>
                </a:solidFill>
              </a:rPr>
              <a:t>většinovými </a:t>
            </a:r>
            <a:r>
              <a:rPr lang="cs-CZ" dirty="0">
                <a:solidFill>
                  <a:schemeClr val="tx1"/>
                </a:solidFill>
              </a:rPr>
              <a:t>) </a:t>
            </a:r>
            <a:r>
              <a:rPr lang="cs-CZ" dirty="0" smtClean="0">
                <a:solidFill>
                  <a:schemeClr val="tx1"/>
                </a:solidFill>
              </a:rPr>
              <a:t>nosiči </a:t>
            </a:r>
            <a:r>
              <a:rPr lang="cs-CZ" dirty="0">
                <a:solidFill>
                  <a:schemeClr val="tx1"/>
                </a:solidFill>
              </a:rPr>
              <a:t>jsou </a:t>
            </a:r>
            <a:r>
              <a:rPr lang="cs-CZ" dirty="0" smtClean="0">
                <a:solidFill>
                  <a:schemeClr val="tx1"/>
                </a:solidFill>
              </a:rPr>
              <a:t>tedy elektrony </a:t>
            </a:r>
            <a:r>
              <a:rPr lang="cs-CZ" dirty="0">
                <a:solidFill>
                  <a:schemeClr val="tx1"/>
                </a:solidFill>
              </a:rPr>
              <a:t>a atom </a:t>
            </a:r>
            <a:r>
              <a:rPr lang="cs-CZ" dirty="0" smtClean="0">
                <a:solidFill>
                  <a:schemeClr val="tx1"/>
                </a:solidFill>
              </a:rPr>
              <a:t>příměsi </a:t>
            </a:r>
            <a:r>
              <a:rPr lang="cs-CZ" dirty="0">
                <a:solidFill>
                  <a:schemeClr val="tx1"/>
                </a:solidFill>
              </a:rPr>
              <a:t>se nazývá </a:t>
            </a:r>
          </a:p>
          <a:p>
            <a:r>
              <a:rPr lang="cs-CZ" dirty="0">
                <a:solidFill>
                  <a:schemeClr val="tx1"/>
                </a:solidFill>
              </a:rPr>
              <a:t>DONOR. </a:t>
            </a:r>
          </a:p>
          <a:p>
            <a:endParaRPr lang="cs-CZ" dirty="0"/>
          </a:p>
        </p:txBody>
      </p:sp>
    </p:spTree>
    <p:extLst>
      <p:ext uri="{BB962C8B-B14F-4D97-AF65-F5344CB8AC3E}">
        <p14:creationId xmlns:p14="http://schemas.microsoft.com/office/powerpoint/2010/main" val="2365136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412" y="781050"/>
            <a:ext cx="5591175" cy="5295900"/>
          </a:xfrm>
          <a:prstGeom prst="rect">
            <a:avLst/>
          </a:prstGeom>
        </p:spPr>
      </p:pic>
    </p:spTree>
    <p:extLst>
      <p:ext uri="{BB962C8B-B14F-4D97-AF65-F5344CB8AC3E}">
        <p14:creationId xmlns:p14="http://schemas.microsoft.com/office/powerpoint/2010/main" val="3892714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836713"/>
            <a:ext cx="7772400" cy="792088"/>
          </a:xfrm>
        </p:spPr>
        <p:txBody>
          <a:bodyPr>
            <a:normAutofit/>
          </a:bodyPr>
          <a:lstStyle/>
          <a:p>
            <a:r>
              <a:rPr lang="cs-CZ" sz="4000" u="sng" dirty="0" smtClean="0"/>
              <a:t>Nevlastní vodivost polovodiče typu P</a:t>
            </a:r>
            <a:endParaRPr lang="cs-CZ" sz="4000" u="sng" dirty="0"/>
          </a:p>
        </p:txBody>
      </p:sp>
      <p:sp>
        <p:nvSpPr>
          <p:cNvPr id="3" name="Podnadpis 2"/>
          <p:cNvSpPr>
            <a:spLocks noGrp="1"/>
          </p:cNvSpPr>
          <p:nvPr>
            <p:ph type="subTitle" idx="1"/>
          </p:nvPr>
        </p:nvSpPr>
        <p:spPr>
          <a:xfrm>
            <a:off x="539552" y="1772816"/>
            <a:ext cx="8280920" cy="4536504"/>
          </a:xfrm>
        </p:spPr>
        <p:txBody>
          <a:bodyPr>
            <a:normAutofit/>
          </a:bodyPr>
          <a:lstStyle/>
          <a:p>
            <a:r>
              <a:rPr lang="cs-CZ" dirty="0">
                <a:solidFill>
                  <a:schemeClr val="tx1"/>
                </a:solidFill>
              </a:rPr>
              <a:t>Vložíme-li do krystalu </a:t>
            </a:r>
            <a:r>
              <a:rPr lang="cs-CZ" dirty="0" smtClean="0">
                <a:solidFill>
                  <a:schemeClr val="tx1"/>
                </a:solidFill>
              </a:rPr>
              <a:t>polovodiče 3-mocný </a:t>
            </a:r>
            <a:r>
              <a:rPr lang="cs-CZ" dirty="0">
                <a:solidFill>
                  <a:schemeClr val="tx1"/>
                </a:solidFill>
              </a:rPr>
              <a:t>prvek, bude ve </a:t>
            </a:r>
            <a:r>
              <a:rPr lang="cs-CZ" dirty="0" smtClean="0">
                <a:solidFill>
                  <a:schemeClr val="tx1"/>
                </a:solidFill>
              </a:rPr>
              <a:t>valenční vrstvě 1 elektron chybět</a:t>
            </a:r>
            <a:r>
              <a:rPr lang="cs-CZ" dirty="0">
                <a:solidFill>
                  <a:schemeClr val="tx1"/>
                </a:solidFill>
              </a:rPr>
              <a:t>. Na tomto </a:t>
            </a:r>
            <a:r>
              <a:rPr lang="cs-CZ" dirty="0" smtClean="0">
                <a:solidFill>
                  <a:schemeClr val="tx1"/>
                </a:solidFill>
              </a:rPr>
              <a:t>místě vznikne kladná </a:t>
            </a:r>
            <a:r>
              <a:rPr lang="cs-CZ" dirty="0">
                <a:solidFill>
                  <a:schemeClr val="tx1"/>
                </a:solidFill>
              </a:rPr>
              <a:t>díra, která se díky rekombinaci </a:t>
            </a:r>
            <a:r>
              <a:rPr lang="cs-CZ" dirty="0" smtClean="0">
                <a:solidFill>
                  <a:schemeClr val="tx1"/>
                </a:solidFill>
              </a:rPr>
              <a:t>s </a:t>
            </a:r>
            <a:r>
              <a:rPr lang="cs-CZ" dirty="0">
                <a:solidFill>
                  <a:schemeClr val="tx1"/>
                </a:solidFill>
              </a:rPr>
              <a:t>nejbližšími volnými elektrony </a:t>
            </a:r>
            <a:r>
              <a:rPr lang="cs-CZ" dirty="0" smtClean="0">
                <a:solidFill>
                  <a:schemeClr val="tx1"/>
                </a:solidFill>
              </a:rPr>
              <a:t>pohybuje krystalem</a:t>
            </a:r>
            <a:r>
              <a:rPr lang="cs-CZ" dirty="0">
                <a:solidFill>
                  <a:schemeClr val="tx1"/>
                </a:solidFill>
              </a:rPr>
              <a:t>. Vzniká tzv. </a:t>
            </a:r>
            <a:r>
              <a:rPr lang="cs-CZ" dirty="0" smtClean="0">
                <a:solidFill>
                  <a:schemeClr val="tx1"/>
                </a:solidFill>
              </a:rPr>
              <a:t>děrová </a:t>
            </a:r>
            <a:r>
              <a:rPr lang="cs-CZ" dirty="0">
                <a:solidFill>
                  <a:schemeClr val="tx1"/>
                </a:solidFill>
              </a:rPr>
              <a:t>vodivost. </a:t>
            </a:r>
          </a:p>
          <a:p>
            <a:r>
              <a:rPr lang="cs-CZ" dirty="0">
                <a:solidFill>
                  <a:schemeClr val="tx1"/>
                </a:solidFill>
              </a:rPr>
              <a:t>Majoritními </a:t>
            </a:r>
            <a:r>
              <a:rPr lang="cs-CZ" dirty="0" smtClean="0">
                <a:solidFill>
                  <a:schemeClr val="tx1"/>
                </a:solidFill>
              </a:rPr>
              <a:t>nosiči </a:t>
            </a:r>
            <a:r>
              <a:rPr lang="cs-CZ" dirty="0">
                <a:solidFill>
                  <a:schemeClr val="tx1"/>
                </a:solidFill>
              </a:rPr>
              <a:t>jsou tedy kladné díry a </a:t>
            </a:r>
            <a:r>
              <a:rPr lang="cs-CZ" dirty="0" smtClean="0">
                <a:solidFill>
                  <a:schemeClr val="tx1"/>
                </a:solidFill>
              </a:rPr>
              <a:t>atom příměsi </a:t>
            </a:r>
            <a:r>
              <a:rPr lang="cs-CZ" dirty="0">
                <a:solidFill>
                  <a:schemeClr val="tx1"/>
                </a:solidFill>
              </a:rPr>
              <a:t>se v tomto </a:t>
            </a:r>
            <a:r>
              <a:rPr lang="cs-CZ" dirty="0" smtClean="0">
                <a:solidFill>
                  <a:schemeClr val="tx1"/>
                </a:solidFill>
              </a:rPr>
              <a:t>případě nazývá </a:t>
            </a:r>
            <a:endParaRPr lang="cs-CZ" dirty="0">
              <a:solidFill>
                <a:schemeClr val="tx1"/>
              </a:solidFill>
            </a:endParaRPr>
          </a:p>
          <a:p>
            <a:r>
              <a:rPr lang="cs-CZ" dirty="0">
                <a:solidFill>
                  <a:schemeClr val="tx1"/>
                </a:solidFill>
              </a:rPr>
              <a:t>AKCEPTOR. </a:t>
            </a:r>
          </a:p>
          <a:p>
            <a:endParaRPr lang="cs-CZ" dirty="0"/>
          </a:p>
        </p:txBody>
      </p:sp>
    </p:spTree>
    <p:extLst>
      <p:ext uri="{BB962C8B-B14F-4D97-AF65-F5344CB8AC3E}">
        <p14:creationId xmlns:p14="http://schemas.microsoft.com/office/powerpoint/2010/main" val="601619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812" y="819150"/>
            <a:ext cx="5286375" cy="5219700"/>
          </a:xfrm>
          <a:prstGeom prst="rect">
            <a:avLst/>
          </a:prstGeom>
        </p:spPr>
      </p:pic>
    </p:spTree>
    <p:extLst>
      <p:ext uri="{BB962C8B-B14F-4D97-AF65-F5344CB8AC3E}">
        <p14:creationId xmlns:p14="http://schemas.microsoft.com/office/powerpoint/2010/main" val="1488202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cs-CZ" altLang="cs-CZ"/>
              <a:t>Typy polovodičů</a:t>
            </a:r>
          </a:p>
        </p:txBody>
      </p:sp>
      <p:sp>
        <p:nvSpPr>
          <p:cNvPr id="6147" name="Rectangle 3"/>
          <p:cNvSpPr>
            <a:spLocks noGrp="1" noChangeArrowheads="1"/>
          </p:cNvSpPr>
          <p:nvPr>
            <p:ph type="body" idx="1"/>
          </p:nvPr>
        </p:nvSpPr>
        <p:spPr>
          <a:xfrm>
            <a:off x="838200" y="2349500"/>
            <a:ext cx="8305800" cy="3724275"/>
          </a:xfrm>
        </p:spPr>
        <p:txBody>
          <a:bodyPr/>
          <a:lstStyle/>
          <a:p>
            <a:r>
              <a:rPr lang="cs-CZ" altLang="cs-CZ"/>
              <a:t>POLOVODIČ TYPU N</a:t>
            </a:r>
          </a:p>
          <a:p>
            <a:pPr>
              <a:buFontTx/>
              <a:buChar char="-"/>
            </a:pPr>
            <a:r>
              <a:rPr lang="cs-CZ" altLang="cs-CZ" sz="2000"/>
              <a:t>Vzniká dotováním čistého polovodičového materiálu pětimocnými látkami (fosfor, arsen, antimon).</a:t>
            </a:r>
          </a:p>
          <a:p>
            <a:pPr>
              <a:buFontTx/>
              <a:buChar char="-"/>
            </a:pPr>
            <a:r>
              <a:rPr lang="cs-CZ" altLang="cs-CZ" sz="2000"/>
              <a:t>Dochází ke střídavé vazbě se sousedními atomy křemíku nebo germania. Pátý valenční elektron pětimocného prvku k sobě nenajde partnera, a proto se může uvolnit z vazby s vlastním atomem </a:t>
            </a:r>
            <a:r>
              <a:rPr lang="cs-CZ" altLang="cs-CZ" sz="2000">
                <a:cs typeface="Arial" charset="0"/>
              </a:rPr>
              <a:t>→ </a:t>
            </a:r>
            <a:r>
              <a:rPr lang="cs-CZ" altLang="cs-CZ" sz="2000" b="1"/>
              <a:t>vzniká volný elektron.</a:t>
            </a:r>
          </a:p>
          <a:p>
            <a:pPr>
              <a:buFontTx/>
              <a:buChar char="-"/>
            </a:pPr>
            <a:r>
              <a:rPr lang="cs-CZ" altLang="cs-CZ" sz="2000"/>
              <a:t>Přenos náboje v polovodiči typu N probíhá pomocí volných elektronů a je označován jako „materiál s vodivostí N“ (negativně vodivý) a jeho vodivost označujeme jako „elektronovou vodivost.“</a:t>
            </a:r>
          </a:p>
        </p:txBody>
      </p:sp>
      <p:sp>
        <p:nvSpPr>
          <p:cNvPr id="6151" name="Rectangle 7"/>
          <p:cNvSpPr>
            <a:spLocks noChangeArrowheads="1"/>
          </p:cNvSpPr>
          <p:nvPr/>
        </p:nvSpPr>
        <p:spPr bwMode="auto">
          <a:xfrm>
            <a:off x="838200" y="5805488"/>
            <a:ext cx="83058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lgn="l">
              <a:spcBef>
                <a:spcPct val="20000"/>
              </a:spcBef>
              <a:buClr>
                <a:schemeClr val="tx1"/>
              </a:buClr>
              <a:buSzPct val="75000"/>
              <a:buChar char="–"/>
              <a:defRPr sz="2400">
                <a:solidFill>
                  <a:schemeClr val="tx1"/>
                </a:solidFill>
                <a:latin typeface="Arial" charset="0"/>
              </a:defRPr>
            </a:lvl2pPr>
            <a:lvl3pPr marL="1143000" indent="-228600" algn="l">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lgn="l">
              <a:spcBef>
                <a:spcPct val="20000"/>
              </a:spcBef>
              <a:buClr>
                <a:schemeClr val="tx1"/>
              </a:buClr>
              <a:buSzPct val="80000"/>
              <a:buChar char="–"/>
              <a:defRPr>
                <a:solidFill>
                  <a:schemeClr val="tx1"/>
                </a:solidFill>
                <a:latin typeface="Arial" charset="0"/>
              </a:defRPr>
            </a:lvl4pPr>
            <a:lvl5pPr marL="2057400" indent="-228600" algn="l">
              <a:spcBef>
                <a:spcPct val="20000"/>
              </a:spcBef>
              <a:buClr>
                <a:schemeClr val="tx1"/>
              </a:buClr>
              <a:buSzPct val="65000"/>
              <a:buFont typeface="Wingdings" pitchFamily="2" charset="2"/>
              <a:buChar char="l"/>
              <a:defRPr>
                <a:solidFill>
                  <a:schemeClr val="tx1"/>
                </a:solidFill>
                <a:latin typeface="Arial" charset="0"/>
              </a:defRPr>
            </a:lvl5pPr>
            <a:lvl6pPr marL="25146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buFont typeface="Wingdings" pitchFamily="2" charset="2"/>
              <a:buNone/>
            </a:pPr>
            <a:endParaRPr lang="cs-CZ" altLang="cs-CZ" sz="2000"/>
          </a:p>
        </p:txBody>
      </p:sp>
      <p:sp>
        <p:nvSpPr>
          <p:cNvPr id="6154" name="Rectangle 10"/>
          <p:cNvSpPr>
            <a:spLocks noChangeArrowheads="1"/>
          </p:cNvSpPr>
          <p:nvPr/>
        </p:nvSpPr>
        <p:spPr bwMode="auto">
          <a:xfrm>
            <a:off x="838200" y="2349500"/>
            <a:ext cx="83058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lgn="l">
              <a:spcBef>
                <a:spcPct val="20000"/>
              </a:spcBef>
              <a:buClr>
                <a:schemeClr val="tx1"/>
              </a:buClr>
              <a:buSzPct val="75000"/>
              <a:buChar char="–"/>
              <a:defRPr sz="2400">
                <a:solidFill>
                  <a:schemeClr val="tx1"/>
                </a:solidFill>
                <a:latin typeface="Arial" charset="0"/>
              </a:defRPr>
            </a:lvl2pPr>
            <a:lvl3pPr marL="1143000" indent="-228600" algn="l">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lgn="l">
              <a:spcBef>
                <a:spcPct val="20000"/>
              </a:spcBef>
              <a:buClr>
                <a:schemeClr val="tx1"/>
              </a:buClr>
              <a:buSzPct val="80000"/>
              <a:buChar char="–"/>
              <a:defRPr>
                <a:solidFill>
                  <a:schemeClr val="tx1"/>
                </a:solidFill>
                <a:latin typeface="Arial" charset="0"/>
              </a:defRPr>
            </a:lvl4pPr>
            <a:lvl5pPr marL="2057400" indent="-228600" algn="l">
              <a:spcBef>
                <a:spcPct val="20000"/>
              </a:spcBef>
              <a:buClr>
                <a:schemeClr val="tx1"/>
              </a:buClr>
              <a:buSzPct val="65000"/>
              <a:buFont typeface="Wingdings" pitchFamily="2" charset="2"/>
              <a:buChar char="l"/>
              <a:defRPr>
                <a:solidFill>
                  <a:schemeClr val="tx1"/>
                </a:solidFill>
                <a:latin typeface="Arial" charset="0"/>
              </a:defRPr>
            </a:lvl5pPr>
            <a:lvl6pPr marL="25146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fontAlgn="base">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r>
              <a:rPr lang="cs-CZ" altLang="cs-CZ"/>
              <a:t>POLOVODIČ TYPU P</a:t>
            </a:r>
          </a:p>
          <a:p>
            <a:pPr>
              <a:buFont typeface="Arial" charset="0"/>
              <a:buChar char="-"/>
            </a:pPr>
            <a:r>
              <a:rPr lang="cs-CZ" altLang="cs-CZ" sz="2000"/>
              <a:t>Vzniká při dotování čistého polovodičového materiálu trojmocným prvkem (bór, hliník, galium, indium).</a:t>
            </a:r>
          </a:p>
          <a:p>
            <a:pPr>
              <a:buFont typeface="Arial" charset="0"/>
              <a:buChar char="-"/>
            </a:pPr>
            <a:r>
              <a:rPr lang="cs-CZ" altLang="cs-CZ" sz="2000"/>
              <a:t>Protože tento trojmocný prvek má pouze 3 valenční elektrony, chybí ve vazbě krystalu jeden elektron </a:t>
            </a:r>
            <a:r>
              <a:rPr lang="cs-CZ" altLang="cs-CZ" sz="2000">
                <a:cs typeface="Arial" charset="0"/>
              </a:rPr>
              <a:t>→ </a:t>
            </a:r>
            <a:r>
              <a:rPr lang="cs-CZ" altLang="cs-CZ" sz="2000" b="1">
                <a:cs typeface="Arial" charset="0"/>
              </a:rPr>
              <a:t>vzniká díra</a:t>
            </a:r>
            <a:r>
              <a:rPr lang="cs-CZ" altLang="cs-CZ" sz="2000">
                <a:cs typeface="Arial" charset="0"/>
              </a:rPr>
              <a:t>.</a:t>
            </a:r>
          </a:p>
          <a:p>
            <a:pPr>
              <a:buFont typeface="Arial" charset="0"/>
              <a:buChar char="-"/>
            </a:pPr>
            <a:r>
              <a:rPr lang="cs-CZ" altLang="cs-CZ" sz="2000">
                <a:cs typeface="Arial" charset="0"/>
              </a:rPr>
              <a:t>V polovodiči typu P přejímají úkol vedení proudu kladné elementární náboje. Tento materiál se označuje jako „materiál typu P“ a jeho vodivost jako „děrová vodivost.“</a:t>
            </a:r>
            <a:endParaRPr lang="cs-CZ" altLang="cs-CZ" sz="2000" b="1">
              <a:cs typeface="Arial" charset="0"/>
            </a:endParaRPr>
          </a:p>
        </p:txBody>
      </p:sp>
    </p:spTree>
    <p:extLst>
      <p:ext uri="{BB962C8B-B14F-4D97-AF65-F5344CB8AC3E}">
        <p14:creationId xmlns:p14="http://schemas.microsoft.com/office/powerpoint/2010/main" val="148218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154">
                                            <p:txEl>
                                              <p:pRg st="0" end="0"/>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154">
                                            <p:txEl>
                                              <p:pRg st="1" end="1"/>
                                            </p:txEl>
                                          </p:spTgt>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6154">
                                            <p:txEl>
                                              <p:pRg st="2" end="2"/>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1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build="allAtOnce"/>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1642</Words>
  <Application>Microsoft Office PowerPoint</Application>
  <PresentationFormat>Předvádění na obrazovce (4:3)</PresentationFormat>
  <Paragraphs>131</Paragraphs>
  <Slides>37</Slides>
  <Notes>0</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Motiv systému Office</vt:lpstr>
      <vt:lpstr>POLOVODIČE polovodivé materiály</vt:lpstr>
      <vt:lpstr>Prezentace aplikace PowerPoint</vt:lpstr>
      <vt:lpstr>Vlastní vodivost polovodiče  </vt:lpstr>
      <vt:lpstr>Prezentace aplikace PowerPoint</vt:lpstr>
      <vt:lpstr>Nevlastní vodivost polovodiče typu N</vt:lpstr>
      <vt:lpstr>Prezentace aplikace PowerPoint</vt:lpstr>
      <vt:lpstr>Nevlastní vodivost polovodiče typu P</vt:lpstr>
      <vt:lpstr>Prezentace aplikace PowerPoint</vt:lpstr>
      <vt:lpstr>Typy polovodičů</vt:lpstr>
      <vt:lpstr>PŘECHOD PN</vt:lpstr>
      <vt:lpstr>Polovodič PN bez připojeného napětí</vt:lpstr>
      <vt:lpstr>Vznik hradlové vrstvy</vt:lpstr>
      <vt:lpstr>PN přechod v propustném směru</vt:lpstr>
      <vt:lpstr>PN přechod v závěrném směru</vt:lpstr>
      <vt:lpstr>Trocha historie</vt:lpstr>
      <vt:lpstr>Prezentace aplikace PowerPoint</vt:lpstr>
      <vt:lpstr>Fotovoltaický jev</vt:lpstr>
      <vt:lpstr>Prezentace aplikace PowerPoint</vt:lpstr>
      <vt:lpstr>Prezentace aplikace PowerPoint</vt:lpstr>
      <vt:lpstr>Prezentace aplikace PowerPoint</vt:lpstr>
      <vt:lpstr>Prezentace aplikace PowerPoint</vt:lpstr>
      <vt:lpstr>Fotovoltaické systémy</vt:lpstr>
      <vt:lpstr>Prezentace aplikace PowerPoint</vt:lpstr>
      <vt:lpstr>Typy panelů</vt:lpstr>
      <vt:lpstr>Rozměry panelu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http://fotovoltaika.fsv.cvut.cz/download/Ostatni/Vliv%20stineni%20FV%20panelu.pdf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Standard</dc:creator>
  <cp:lastModifiedBy>Standard</cp:lastModifiedBy>
  <cp:revision>20</cp:revision>
  <dcterms:created xsi:type="dcterms:W3CDTF">2014-12-07T15:00:25Z</dcterms:created>
  <dcterms:modified xsi:type="dcterms:W3CDTF">2014-12-09T11:31:57Z</dcterms:modified>
</cp:coreProperties>
</file>